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6" r:id="rId2"/>
    <p:sldId id="341" r:id="rId3"/>
    <p:sldId id="360" r:id="rId4"/>
    <p:sldId id="297" r:id="rId5"/>
    <p:sldId id="296" r:id="rId6"/>
    <p:sldId id="302" r:id="rId7"/>
    <p:sldId id="278" r:id="rId8"/>
    <p:sldId id="346" r:id="rId9"/>
    <p:sldId id="345" r:id="rId10"/>
    <p:sldId id="347" r:id="rId11"/>
    <p:sldId id="348" r:id="rId12"/>
    <p:sldId id="303" r:id="rId13"/>
    <p:sldId id="338" r:id="rId14"/>
    <p:sldId id="304" r:id="rId15"/>
    <p:sldId id="260" r:id="rId16"/>
    <p:sldId id="349" r:id="rId17"/>
    <p:sldId id="305" r:id="rId18"/>
    <p:sldId id="270" r:id="rId19"/>
    <p:sldId id="299" r:id="rId20"/>
    <p:sldId id="283" r:id="rId21"/>
    <p:sldId id="350" r:id="rId22"/>
    <p:sldId id="306" r:id="rId23"/>
    <p:sldId id="317" r:id="rId24"/>
    <p:sldId id="331" r:id="rId25"/>
    <p:sldId id="308" r:id="rId26"/>
    <p:sldId id="351" r:id="rId27"/>
    <p:sldId id="332" r:id="rId28"/>
    <p:sldId id="352" r:id="rId29"/>
    <p:sldId id="320" r:id="rId30"/>
    <p:sldId id="319" r:id="rId31"/>
    <p:sldId id="291" r:id="rId32"/>
    <p:sldId id="272" r:id="rId33"/>
    <p:sldId id="274" r:id="rId34"/>
    <p:sldId id="311" r:id="rId35"/>
    <p:sldId id="355" r:id="rId36"/>
    <p:sldId id="353" r:id="rId37"/>
    <p:sldId id="354" r:id="rId38"/>
    <p:sldId id="322" r:id="rId39"/>
    <p:sldId id="321" r:id="rId40"/>
    <p:sldId id="312" r:id="rId41"/>
    <p:sldId id="261" r:id="rId42"/>
    <p:sldId id="326" r:id="rId43"/>
    <p:sldId id="327" r:id="rId44"/>
    <p:sldId id="325" r:id="rId45"/>
    <p:sldId id="262" r:id="rId46"/>
    <p:sldId id="334" r:id="rId47"/>
    <p:sldId id="356" r:id="rId48"/>
    <p:sldId id="357" r:id="rId49"/>
    <p:sldId id="263" r:id="rId50"/>
    <p:sldId id="358" r:id="rId51"/>
    <p:sldId id="316" r:id="rId52"/>
    <p:sldId id="343" r:id="rId53"/>
    <p:sldId id="359" r:id="rId54"/>
    <p:sldId id="344" r:id="rId55"/>
    <p:sldId id="266" r:id="rId56"/>
    <p:sldId id="280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B994"/>
    <a:srgbClr val="718BFF"/>
    <a:srgbClr val="5079C1"/>
    <a:srgbClr val="494996"/>
    <a:srgbClr val="333387"/>
    <a:srgbClr val="37B6C4"/>
    <a:srgbClr val="89C77A"/>
    <a:srgbClr val="7744C4"/>
    <a:srgbClr val="C453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461"/>
    <p:restoredTop sz="95965"/>
  </p:normalViewPr>
  <p:slideViewPr>
    <p:cSldViewPr snapToGrid="0">
      <p:cViewPr varScale="1">
        <p:scale>
          <a:sx n="88" d="100"/>
          <a:sy n="88" d="100"/>
        </p:scale>
        <p:origin x="184" y="6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ACE2D1-4B9C-0441-AC2C-4EC47951C1D5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FC1AA8-C84E-A04D-929A-FBFD8418572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0068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-first step is deciding if </a:t>
            </a:r>
            <a:r>
              <a:rPr lang="en-US" dirty="0" err="1"/>
              <a:t>ggplot</a:t>
            </a:r>
            <a:r>
              <a:rPr lang="en-US" dirty="0"/>
              <a:t> is the right tool</a:t>
            </a:r>
          </a:p>
          <a:p>
            <a:r>
              <a:rPr lang="en-US" dirty="0"/>
              <a:t>-Brief overview of the strengths and weaknesses of </a:t>
            </a:r>
            <a:r>
              <a:rPr lang="en-US" dirty="0" err="1"/>
              <a:t>ggplot</a:t>
            </a:r>
            <a:endParaRPr lang="en-US" dirty="0"/>
          </a:p>
          <a:p>
            <a:r>
              <a:rPr lang="en-US" dirty="0"/>
              <a:t>-basic grammar</a:t>
            </a:r>
          </a:p>
          <a:p>
            <a:r>
              <a:rPr lang="en-US" dirty="0"/>
              <a:t>-how to approach making figures in </a:t>
            </a:r>
            <a:r>
              <a:rPr lang="en-US" dirty="0" err="1"/>
              <a:t>ggplot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580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660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080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297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59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method chaining with a +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FC1AA8-C84E-A04D-929A-FBFD8418572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263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F78B91-F44B-54D6-F179-AC6D9431C0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126999-BF2C-B8A6-6761-E9AA32F3E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57CF0C-D4AD-0BD2-E72B-BF0734BEC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7368C-55B4-11A0-AF96-AEE9E36B80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542129-4F68-D807-F2B0-DD5A401E2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6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76184-9A5B-DAD6-A632-944A6A647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BACA3D-C01C-89F2-23E7-8A6ECF28ED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B25642-1E76-10C8-99BC-C89688A52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00F02E-38B4-35D8-7EB5-B5609BAC6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B29B9-4151-41E0-BCE0-F50858F4C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6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F8EB-A346-F0C3-6637-1BFE99E76C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FA26DA-D09C-387F-8137-A77AF48C7F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3AAB20-2883-D687-D807-D155B503A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B4FDB-0D9D-B5B4-C44A-C5B0A893BC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206B-CB12-6E84-49D4-767B913F4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6438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F4569-072D-CD1D-2BAF-41FACB7C1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9DBEE-43EE-6BE6-4E7C-FD36B1EBEC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03F218-E031-F0ED-AA6C-1A4730C03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0D622-827B-00DA-F087-1288AAFC4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E6D00-5F0C-B2DA-5750-DF02F7FA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73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068FD2-C4BA-A925-79CF-B8A78151F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99F129-6131-2874-9AFE-D19E7C062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472B4C-C88B-7A92-660A-92D6BE86E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26D878-79F4-6514-6CF3-CEA37D492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76A10-68F7-2FA7-E8E4-381A5142B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48C3A6-DEB3-913F-D251-933628265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2A17B-7B2B-A857-A5DB-5F435520CD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3E97A4-3C78-A693-98B2-E4B603C116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54BE6-B2D0-9183-4509-CFF9CA56E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59C4E-554A-779A-7AFA-792F2D839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671B8A-A374-F921-F7D8-B1DB05443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2004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47EBF-11B9-5BDF-A4C2-3D92DEBF1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44011C-C123-95DD-283A-041DFC5C6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212D45-5800-80D9-FE44-6CC193C8DFD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0F963-FCEE-E625-6CA3-C4F81F5667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AB9EA-EA2B-0C8C-71D8-83732F1528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F8AC402-75E8-EF28-BE4C-49B1EB44F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C4DAA23-387E-C3E3-2C70-5756AEFE1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70430D9-1EC5-80E2-B90F-64824627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388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86FDE-E248-44B1-F998-495E40DF8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CB4D8E7-ED5A-47C4-E16B-FACE6D2DA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91F43D-8D95-8DA6-28DF-0E35B4F0E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701358-80D7-91F9-BBBB-598473246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660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9EEF4-0A02-EE33-50E9-5FE949E45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5D9A74-D0F4-2107-25D5-E070B57C5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5B189F-C428-6708-8D56-B11A992F8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319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3B37A1-27B6-AD8F-E26E-CD5898589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5A4A-9210-613E-1F56-3730A64660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65555-C490-D184-2444-064B9F4AB3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44A7F2-A0C3-0B45-F436-5A9D8ED5D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AD6F7-138A-AFD1-9AD9-2F5ED45B1C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E20D7-B9D7-3197-FFB4-D01993801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19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3B952-7AC1-5911-5429-0F8BDCB0D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F9450F9-3F7F-065D-2A28-A3C0519F11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332368-60E0-4864-84E0-EADB31FAC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F0A0D5-D558-58AD-280E-0DBE118BD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5682A2-7CC1-0A38-4FEB-469630AC3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88DB44-7013-46DE-83F0-A3FC9EFBC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581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5BB54-F2EB-CBFC-4937-0B3FE9136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45D0AE-EAF7-04FA-0E43-8FAB898E75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54D0B7-082C-8CD7-9CDF-F3336EC235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9BF4F2-DC52-B843-9495-7535C0DE495D}" type="datetimeFigureOut">
              <a:rPr lang="en-US" smtClean="0"/>
              <a:t>10/12/23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3A14B-4751-B7AA-DBAC-30D7DFFC6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5BA2-492C-7B30-59D3-C8DB4C2F88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7AA60-8F69-B145-BCEF-76056BC286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57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E6D7E38-579A-D595-2C8D-4C7A28512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325275"/>
            <a:ext cx="3048000" cy="351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A7F4AB0-766C-E5E9-892D-3E6BBE9DAC92}"/>
              </a:ext>
            </a:extLst>
          </p:cNvPr>
          <p:cNvSpPr txBox="1"/>
          <p:nvPr/>
        </p:nvSpPr>
        <p:spPr>
          <a:xfrm>
            <a:off x="584617" y="5276539"/>
            <a:ext cx="314793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Lauren Nichols</a:t>
            </a:r>
          </a:p>
          <a:p>
            <a:r>
              <a:rPr lang="en-US" sz="2000" dirty="0"/>
              <a:t>MIDS Workshop</a:t>
            </a:r>
          </a:p>
          <a:p>
            <a:r>
              <a:rPr lang="en-US" sz="2000" dirty="0"/>
              <a:t>September 2023</a:t>
            </a:r>
          </a:p>
        </p:txBody>
      </p:sp>
    </p:spTree>
    <p:extLst>
      <p:ext uri="{BB962C8B-B14F-4D97-AF65-F5344CB8AC3E}">
        <p14:creationId xmlns:p14="http://schemas.microsoft.com/office/powerpoint/2010/main" val="14768757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1737792" y="1319514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7042855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7113032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81" y="1797205"/>
            <a:ext cx="3341176" cy="26201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0018D37-B683-E4F2-9336-6F73E188776A}"/>
              </a:ext>
            </a:extLst>
          </p:cNvPr>
          <p:cNvSpPr txBox="1"/>
          <p:nvPr/>
        </p:nvSpPr>
        <p:spPr>
          <a:xfrm>
            <a:off x="1839246" y="5110328"/>
            <a:ext cx="69448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chemeClr val="accent2"/>
                </a:solidFill>
              </a:rPr>
              <a:t>Wide_data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= spread(</a:t>
            </a:r>
            <a:r>
              <a:rPr lang="en-US" sz="2800" dirty="0" err="1">
                <a:solidFill>
                  <a:srgbClr val="5079C1"/>
                </a:solidFill>
              </a:rPr>
              <a:t>Long_data</a:t>
            </a:r>
            <a:r>
              <a:rPr lang="en-US" sz="2800" dirty="0"/>
              <a:t>, sex, number)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CEA339C-E9B5-3397-1387-1AA471AC220F}"/>
              </a:ext>
            </a:extLst>
          </p:cNvPr>
          <p:cNvCxnSpPr/>
          <p:nvPr/>
        </p:nvCxnSpPr>
        <p:spPr>
          <a:xfrm>
            <a:off x="5389370" y="2689259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625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1737792" y="1319514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7042855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7113032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81" y="1797205"/>
            <a:ext cx="3341176" cy="2620185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B5A8792-6259-BD6D-5FBF-57E84C2F3181}"/>
              </a:ext>
            </a:extLst>
          </p:cNvPr>
          <p:cNvCxnSpPr/>
          <p:nvPr/>
        </p:nvCxnSpPr>
        <p:spPr>
          <a:xfrm>
            <a:off x="5435670" y="2689259"/>
            <a:ext cx="1402080" cy="0"/>
          </a:xfrm>
          <a:prstGeom prst="straightConnector1">
            <a:avLst/>
          </a:prstGeom>
          <a:ln w="57150">
            <a:solidFill>
              <a:schemeClr val="bg1">
                <a:lumMod val="50000"/>
              </a:schemeClr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7E36DC4-BAD9-535C-B8C2-465EB95260F8}"/>
              </a:ext>
            </a:extLst>
          </p:cNvPr>
          <p:cNvSpPr txBox="1"/>
          <p:nvPr/>
        </p:nvSpPr>
        <p:spPr>
          <a:xfrm>
            <a:off x="1910075" y="5110328"/>
            <a:ext cx="90628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 err="1">
                <a:solidFill>
                  <a:srgbClr val="5079C1"/>
                </a:solidFill>
              </a:rPr>
              <a:t>Long_data</a:t>
            </a:r>
            <a:r>
              <a:rPr lang="en-US" sz="2800" dirty="0">
                <a:solidFill>
                  <a:srgbClr val="5079C1"/>
                </a:solidFill>
              </a:rPr>
              <a:t> </a:t>
            </a:r>
            <a:r>
              <a:rPr lang="en-US" sz="2800" dirty="0"/>
              <a:t>= gather(</a:t>
            </a:r>
            <a:r>
              <a:rPr lang="en-US" sz="2800" dirty="0" err="1">
                <a:solidFill>
                  <a:schemeClr val="accent2"/>
                </a:solidFill>
              </a:rPr>
              <a:t>wide_data</a:t>
            </a:r>
            <a:r>
              <a:rPr lang="en-US" sz="2800" dirty="0">
                <a:solidFill>
                  <a:schemeClr val="accent2"/>
                </a:solidFill>
              </a:rPr>
              <a:t> </a:t>
            </a:r>
            <a:r>
              <a:rPr lang="en-US" sz="2800" dirty="0"/>
              <a:t>,  sex,  number,  </a:t>
            </a:r>
            <a:r>
              <a:rPr lang="en-US" sz="2800" dirty="0" err="1"/>
              <a:t>female:male</a:t>
            </a:r>
            <a:r>
              <a:rPr lang="en-US" sz="2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922678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88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672" y="1798029"/>
            <a:ext cx="10360655" cy="22405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FB35104-332C-0871-A8DA-7E58DDE743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2" y="1356360"/>
            <a:ext cx="8153400" cy="27178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0E9C84D-22D8-4055-59B7-445E86FB29C5}"/>
              </a:ext>
            </a:extLst>
          </p:cNvPr>
          <p:cNvSpPr/>
          <p:nvPr/>
        </p:nvSpPr>
        <p:spPr>
          <a:xfrm>
            <a:off x="4353641" y="1950220"/>
            <a:ext cx="1948305" cy="208838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74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,y=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3041131" y="97325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data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3EC243-1BFB-D556-96D2-91C001F791BE}"/>
              </a:ext>
            </a:extLst>
          </p:cNvPr>
          <p:cNvSpPr/>
          <p:nvPr/>
        </p:nvSpPr>
        <p:spPr>
          <a:xfrm>
            <a:off x="4842450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CB35AC-903B-DFBC-2D5B-AE6F2B7EC1C1}"/>
              </a:ext>
            </a:extLst>
          </p:cNvPr>
          <p:cNvSpPr/>
          <p:nvPr/>
        </p:nvSpPr>
        <p:spPr>
          <a:xfrm>
            <a:off x="6515569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7F6660-FD72-D3A4-64BB-8F0646747ACE}"/>
              </a:ext>
            </a:extLst>
          </p:cNvPr>
          <p:cNvSpPr/>
          <p:nvPr/>
        </p:nvSpPr>
        <p:spPr>
          <a:xfrm>
            <a:off x="1831926" y="177263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 function</a:t>
            </a:r>
          </a:p>
        </p:txBody>
      </p:sp>
    </p:spTree>
    <p:extLst>
      <p:ext uri="{BB962C8B-B14F-4D97-AF65-F5344CB8AC3E}">
        <p14:creationId xmlns:p14="http://schemas.microsoft.com/office/powerpoint/2010/main" val="3226601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,y=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3041131" y="97325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data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3EC243-1BFB-D556-96D2-91C001F791BE}"/>
              </a:ext>
            </a:extLst>
          </p:cNvPr>
          <p:cNvSpPr/>
          <p:nvPr/>
        </p:nvSpPr>
        <p:spPr>
          <a:xfrm>
            <a:off x="4842450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CB35AC-903B-DFBC-2D5B-AE6F2B7EC1C1}"/>
              </a:ext>
            </a:extLst>
          </p:cNvPr>
          <p:cNvSpPr/>
          <p:nvPr/>
        </p:nvSpPr>
        <p:spPr>
          <a:xfrm>
            <a:off x="6515569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7F6660-FD72-D3A4-64BB-8F0646747ACE}"/>
              </a:ext>
            </a:extLst>
          </p:cNvPr>
          <p:cNvSpPr/>
          <p:nvPr/>
        </p:nvSpPr>
        <p:spPr>
          <a:xfrm>
            <a:off x="1831926" y="177263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 function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88DDC-3278-A9B1-49EC-CCDF4483507B}"/>
              </a:ext>
            </a:extLst>
          </p:cNvPr>
          <p:cNvSpPr txBox="1"/>
          <p:nvPr/>
        </p:nvSpPr>
        <p:spPr>
          <a:xfrm>
            <a:off x="509686" y="339194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 ,y=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94CF53-EF78-553F-E494-C6C21152208C}"/>
              </a:ext>
            </a:extLst>
          </p:cNvPr>
          <p:cNvSpPr/>
          <p:nvPr/>
        </p:nvSpPr>
        <p:spPr>
          <a:xfrm>
            <a:off x="3087060" y="349277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03E571-9E72-9BF2-BDAF-92B8E4E645A6}"/>
              </a:ext>
            </a:extLst>
          </p:cNvPr>
          <p:cNvSpPr/>
          <p:nvPr/>
        </p:nvSpPr>
        <p:spPr>
          <a:xfrm>
            <a:off x="4888378" y="3823628"/>
            <a:ext cx="1207621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happiness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E536919-7938-BCDE-F940-CD063551BB88}"/>
              </a:ext>
            </a:extLst>
          </p:cNvPr>
          <p:cNvSpPr/>
          <p:nvPr/>
        </p:nvSpPr>
        <p:spPr>
          <a:xfrm>
            <a:off x="6586550" y="382362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GDP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D0D15E-FE53-8CF8-7A53-D17E4E34D706}"/>
              </a:ext>
            </a:extLst>
          </p:cNvPr>
          <p:cNvSpPr/>
          <p:nvPr/>
        </p:nvSpPr>
        <p:spPr>
          <a:xfrm>
            <a:off x="1877855" y="429215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5248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,y= 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42FF0C8-28B7-064F-EEB3-5BFDAB1A3265}"/>
              </a:ext>
            </a:extLst>
          </p:cNvPr>
          <p:cNvSpPr/>
          <p:nvPr/>
        </p:nvSpPr>
        <p:spPr>
          <a:xfrm>
            <a:off x="3041131" y="97325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data 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83EC243-1BFB-D556-96D2-91C001F791BE}"/>
              </a:ext>
            </a:extLst>
          </p:cNvPr>
          <p:cNvSpPr/>
          <p:nvPr/>
        </p:nvSpPr>
        <p:spPr>
          <a:xfrm>
            <a:off x="4842450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 axis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CCB35AC-903B-DFBC-2D5B-AE6F2B7EC1C1}"/>
              </a:ext>
            </a:extLst>
          </p:cNvPr>
          <p:cNvSpPr/>
          <p:nvPr/>
        </p:nvSpPr>
        <p:spPr>
          <a:xfrm>
            <a:off x="6515569" y="130410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 axis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D7F6660-FD72-D3A4-64BB-8F0646747ACE}"/>
              </a:ext>
            </a:extLst>
          </p:cNvPr>
          <p:cNvSpPr/>
          <p:nvPr/>
        </p:nvSpPr>
        <p:spPr>
          <a:xfrm>
            <a:off x="1831926" y="177263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geometry function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988DDC-3278-A9B1-49EC-CCDF4483507B}"/>
              </a:ext>
            </a:extLst>
          </p:cNvPr>
          <p:cNvSpPr txBox="1"/>
          <p:nvPr/>
        </p:nvSpPr>
        <p:spPr>
          <a:xfrm>
            <a:off x="509686" y="3391943"/>
            <a:ext cx="81096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       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(x=  ,    ,y=     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DA94CF53-EF78-553F-E494-C6C21152208C}"/>
              </a:ext>
            </a:extLst>
          </p:cNvPr>
          <p:cNvSpPr/>
          <p:nvPr/>
        </p:nvSpPr>
        <p:spPr>
          <a:xfrm>
            <a:off x="3087060" y="3492773"/>
            <a:ext cx="1409075" cy="303762"/>
          </a:xfrm>
          <a:prstGeom prst="roundRect">
            <a:avLst/>
          </a:prstGeom>
          <a:solidFill>
            <a:schemeClr val="accent1">
              <a:lumMod val="60000"/>
              <a:lumOff val="4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9903E571-9E72-9BF2-BDAF-92B8E4E645A6}"/>
              </a:ext>
            </a:extLst>
          </p:cNvPr>
          <p:cNvSpPr/>
          <p:nvPr/>
        </p:nvSpPr>
        <p:spPr>
          <a:xfrm>
            <a:off x="4888378" y="3823628"/>
            <a:ext cx="1207621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happiness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E536919-7938-BCDE-F940-CD063551BB88}"/>
              </a:ext>
            </a:extLst>
          </p:cNvPr>
          <p:cNvSpPr/>
          <p:nvPr/>
        </p:nvSpPr>
        <p:spPr>
          <a:xfrm>
            <a:off x="6586550" y="3823628"/>
            <a:ext cx="957807" cy="317006"/>
          </a:xfrm>
          <a:prstGeom prst="roundRect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GDP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D0D15E-FE53-8CF8-7A53-D17E4E34D706}"/>
              </a:ext>
            </a:extLst>
          </p:cNvPr>
          <p:cNvSpPr/>
          <p:nvPr/>
        </p:nvSpPr>
        <p:spPr>
          <a:xfrm>
            <a:off x="1877855" y="4292157"/>
            <a:ext cx="2170448" cy="300115"/>
          </a:xfrm>
          <a:prstGeom prst="roundRect">
            <a:avLst/>
          </a:prstGeom>
          <a:solidFill>
            <a:srgbClr val="89C77A">
              <a:alpha val="95000"/>
            </a:srgbClr>
          </a:solidFill>
          <a:ln>
            <a:solidFill>
              <a:schemeClr val="accent1">
                <a:lumMod val="20000"/>
                <a:lumOff val="80000"/>
                <a:alpha val="36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/>
              <a:t>geom_point</a:t>
            </a:r>
            <a:r>
              <a:rPr lang="en-US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2508141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40211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graph of a line&#10;&#10;Description automatically generated with medium confidence">
            <a:extLst>
              <a:ext uri="{FF2B5EF4-FFF2-40B4-BE49-F238E27FC236}">
                <a16:creationId xmlns:a16="http://schemas.microsoft.com/office/drawing/2014/main" id="{49F8E165-4F54-427F-8976-08D88372F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5319"/>
            <a:ext cx="5804780" cy="2942763"/>
          </a:xfrm>
          <a:prstGeom prst="rect">
            <a:avLst/>
          </a:prstGeom>
        </p:spPr>
      </p:pic>
      <p:pic>
        <p:nvPicPr>
          <p:cNvPr id="11" name="Picture 10" descr="A screenshot of a graph&#10;&#10;Description automatically generated">
            <a:extLst>
              <a:ext uri="{FF2B5EF4-FFF2-40B4-BE49-F238E27FC236}">
                <a16:creationId xmlns:a16="http://schemas.microsoft.com/office/drawing/2014/main" id="{4C2D3482-9722-27AF-DDD2-F78C0D985F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92" t="49917" r="49397"/>
          <a:stretch/>
        </p:blipFill>
        <p:spPr>
          <a:xfrm>
            <a:off x="5608532" y="879520"/>
            <a:ext cx="2817256" cy="1435686"/>
          </a:xfrm>
          <a:prstGeom prst="rect">
            <a:avLst/>
          </a:prstGeom>
        </p:spPr>
      </p:pic>
      <p:pic>
        <p:nvPicPr>
          <p:cNvPr id="19" name="Picture 18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39CAB4C0-BC66-313B-AFF9-C3086EF283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606" r="34937" b="5402"/>
          <a:stretch/>
        </p:blipFill>
        <p:spPr>
          <a:xfrm>
            <a:off x="5547835" y="3614885"/>
            <a:ext cx="2776327" cy="1378863"/>
          </a:xfrm>
          <a:prstGeom prst="rect">
            <a:avLst/>
          </a:prstGeom>
        </p:spPr>
      </p:pic>
      <p:sp>
        <p:nvSpPr>
          <p:cNvPr id="20" name="Parallelogram 19">
            <a:extLst>
              <a:ext uri="{FF2B5EF4-FFF2-40B4-BE49-F238E27FC236}">
                <a16:creationId xmlns:a16="http://schemas.microsoft.com/office/drawing/2014/main" id="{09ECF20D-828C-BC22-9EAA-049966A64D50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Parallelogram 20">
            <a:extLst>
              <a:ext uri="{FF2B5EF4-FFF2-40B4-BE49-F238E27FC236}">
                <a16:creationId xmlns:a16="http://schemas.microsoft.com/office/drawing/2014/main" id="{53565986-EEA4-8D55-329D-B0C067E96FC8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Parallelogram 21">
            <a:extLst>
              <a:ext uri="{FF2B5EF4-FFF2-40B4-BE49-F238E27FC236}">
                <a16:creationId xmlns:a16="http://schemas.microsoft.com/office/drawing/2014/main" id="{92ED75D1-0D97-A177-3FE4-6EB4D7BE41DC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arallelogram 22">
            <a:extLst>
              <a:ext uri="{FF2B5EF4-FFF2-40B4-BE49-F238E27FC236}">
                <a16:creationId xmlns:a16="http://schemas.microsoft.com/office/drawing/2014/main" id="{E933A2CF-5FA2-D101-893F-2FA31CDAF9DA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Parallelogram 23">
            <a:extLst>
              <a:ext uri="{FF2B5EF4-FFF2-40B4-BE49-F238E27FC236}">
                <a16:creationId xmlns:a16="http://schemas.microsoft.com/office/drawing/2014/main" id="{8E333C4E-4A89-1773-608B-7852D958C5BA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arallelogram 24">
            <a:extLst>
              <a:ext uri="{FF2B5EF4-FFF2-40B4-BE49-F238E27FC236}">
                <a16:creationId xmlns:a16="http://schemas.microsoft.com/office/drawing/2014/main" id="{7B50E680-B35A-3510-A924-1634CB8897AC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2"/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B10A0-DA2D-83A6-0F97-08DDEEBE5535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Data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0C78DA6-D22A-481F-5A46-DEFC3290A178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Aesthetics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63BD323-52A1-7A80-0A85-C16CDB423271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2F9ED5E-97D6-2DBD-CC57-95DC73AEA601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C48CC54-F380-0C33-FD37-8F9803A4F24A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31" name="Freeform 30">
            <a:extLst>
              <a:ext uri="{FF2B5EF4-FFF2-40B4-BE49-F238E27FC236}">
                <a16:creationId xmlns:a16="http://schemas.microsoft.com/office/drawing/2014/main" id="{5DD58ED3-64D4-37C4-1711-65AC52AE4CF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9A7DE3-33AC-3250-6B99-031EA943C5F2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FDA5BAB-5BAE-BCF7-5DAC-C0104FD9C1E6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Geometries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228E712B-A2C5-F5F0-9875-708A9F5448CF}"/>
              </a:ext>
            </a:extLst>
          </p:cNvPr>
          <p:cNvSpPr/>
          <p:nvPr/>
        </p:nvSpPr>
        <p:spPr>
          <a:xfrm>
            <a:off x="41329" y="864292"/>
            <a:ext cx="1525829" cy="1368278"/>
          </a:xfrm>
          <a:prstGeom prst="ellipse">
            <a:avLst/>
          </a:prstGeom>
          <a:noFill/>
          <a:ln w="57150"/>
          <a:effectLst>
            <a:glow>
              <a:schemeClr val="bg1">
                <a:alpha val="40000"/>
              </a:schemeClr>
            </a:glow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group of graphs on a white background&#10;&#10;Description automatically generated">
            <a:extLst>
              <a:ext uri="{FF2B5EF4-FFF2-40B4-BE49-F238E27FC236}">
                <a16:creationId xmlns:a16="http://schemas.microsoft.com/office/drawing/2014/main" id="{E438BC49-D9DC-E1E7-2C01-57E797C0F7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305"/>
          <a:stretch/>
        </p:blipFill>
        <p:spPr>
          <a:xfrm>
            <a:off x="34232" y="3474671"/>
            <a:ext cx="5574300" cy="2885812"/>
          </a:xfrm>
          <a:prstGeom prst="rect">
            <a:avLst/>
          </a:prstGeom>
        </p:spPr>
      </p:pic>
      <p:pic>
        <p:nvPicPr>
          <p:cNvPr id="36" name="Picture 35" descr="A screenshot of a graph&#10;&#10;Description automatically generated">
            <a:extLst>
              <a:ext uri="{FF2B5EF4-FFF2-40B4-BE49-F238E27FC236}">
                <a16:creationId xmlns:a16="http://schemas.microsoft.com/office/drawing/2014/main" id="{EC9A5A0B-7A05-368F-804F-C37007D537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61" t="3478" r="3059" b="49917"/>
          <a:stretch/>
        </p:blipFill>
        <p:spPr>
          <a:xfrm>
            <a:off x="2919505" y="2232570"/>
            <a:ext cx="5404657" cy="1318442"/>
          </a:xfrm>
          <a:prstGeom prst="rect">
            <a:avLst/>
          </a:prstGeom>
        </p:spPr>
      </p:pic>
      <p:pic>
        <p:nvPicPr>
          <p:cNvPr id="37" name="Picture 36" descr="A screenshot of a computer game&#10;&#10;Description automatically generated">
            <a:extLst>
              <a:ext uri="{FF2B5EF4-FFF2-40B4-BE49-F238E27FC236}">
                <a16:creationId xmlns:a16="http://schemas.microsoft.com/office/drawing/2014/main" id="{D02BBB64-882F-A544-B8C3-F69599F48BC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641" t="8606" r="3937" b="5402"/>
          <a:stretch/>
        </p:blipFill>
        <p:spPr>
          <a:xfrm>
            <a:off x="5558459" y="4921238"/>
            <a:ext cx="1383509" cy="1378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61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5EBCDCD-4393-90B7-7661-3D5494F97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1665"/>
            <a:ext cx="13966188" cy="66106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34667E-AA44-043E-1414-42DB76F44EC1}"/>
              </a:ext>
            </a:extLst>
          </p:cNvPr>
          <p:cNvSpPr txBox="1"/>
          <p:nvPr/>
        </p:nvSpPr>
        <p:spPr>
          <a:xfrm>
            <a:off x="149902" y="74950"/>
            <a:ext cx="5399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120 ggplot2 extension libraries</a:t>
            </a:r>
          </a:p>
        </p:txBody>
      </p:sp>
    </p:spTree>
    <p:extLst>
      <p:ext uri="{BB962C8B-B14F-4D97-AF65-F5344CB8AC3E}">
        <p14:creationId xmlns:p14="http://schemas.microsoft.com/office/powerpoint/2010/main" val="13676489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</a:rPr>
              <a:t>Strengths</a:t>
            </a:r>
            <a:endParaRPr lang="en-US" sz="32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2" name="Parallelogram 1">
            <a:extLst>
              <a:ext uri="{FF2B5EF4-FFF2-40B4-BE49-F238E27FC236}">
                <a16:creationId xmlns:a16="http://schemas.microsoft.com/office/drawing/2014/main" id="{1EA26783-69E6-17E6-C533-3ED5A08A6C7A}"/>
              </a:ext>
            </a:extLst>
          </p:cNvPr>
          <p:cNvSpPr/>
          <p:nvPr/>
        </p:nvSpPr>
        <p:spPr>
          <a:xfrm rot="2091145">
            <a:off x="9543370" y="440383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52617072-C6BC-FF7C-0A5A-4EF1536B2819}"/>
              </a:ext>
            </a:extLst>
          </p:cNvPr>
          <p:cNvSpPr/>
          <p:nvPr/>
        </p:nvSpPr>
        <p:spPr>
          <a:xfrm rot="2091145">
            <a:off x="9554748" y="363868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arallelogram 5">
            <a:extLst>
              <a:ext uri="{FF2B5EF4-FFF2-40B4-BE49-F238E27FC236}">
                <a16:creationId xmlns:a16="http://schemas.microsoft.com/office/drawing/2014/main" id="{8BAE793C-0DA8-4E41-778C-FBF6BCA6991C}"/>
              </a:ext>
            </a:extLst>
          </p:cNvPr>
          <p:cNvSpPr/>
          <p:nvPr/>
        </p:nvSpPr>
        <p:spPr>
          <a:xfrm rot="2091145">
            <a:off x="9551725" y="284419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E28C0D2E-8EDA-AB61-594E-4DEB214A9502}"/>
              </a:ext>
            </a:extLst>
          </p:cNvPr>
          <p:cNvSpPr/>
          <p:nvPr/>
        </p:nvSpPr>
        <p:spPr>
          <a:xfrm rot="2091145">
            <a:off x="9576783" y="218021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38E7A248-B9BD-774A-D381-DE9FA4EA5002}"/>
              </a:ext>
            </a:extLst>
          </p:cNvPr>
          <p:cNvSpPr/>
          <p:nvPr/>
        </p:nvSpPr>
        <p:spPr>
          <a:xfrm rot="2091145">
            <a:off x="9562744" y="15023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9A55D215-2ED0-47DF-4A63-8931AFABFBC9}"/>
              </a:ext>
            </a:extLst>
          </p:cNvPr>
          <p:cNvSpPr/>
          <p:nvPr/>
        </p:nvSpPr>
        <p:spPr>
          <a:xfrm rot="2091145">
            <a:off x="9584781" y="8009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E5DD8-BE44-1047-430E-E73DD1A835D3}"/>
              </a:ext>
            </a:extLst>
          </p:cNvPr>
          <p:cNvSpPr txBox="1"/>
          <p:nvPr/>
        </p:nvSpPr>
        <p:spPr>
          <a:xfrm>
            <a:off x="7819761" y="123651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D9C0B0-D44E-07C4-EAA9-1C3B71653506}"/>
              </a:ext>
            </a:extLst>
          </p:cNvPr>
          <p:cNvSpPr txBox="1"/>
          <p:nvPr/>
        </p:nvSpPr>
        <p:spPr>
          <a:xfrm>
            <a:off x="7819761" y="192472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0AEEEA-FE85-EDAE-1F30-D1577004F710}"/>
              </a:ext>
            </a:extLst>
          </p:cNvPr>
          <p:cNvSpPr txBox="1"/>
          <p:nvPr/>
        </p:nvSpPr>
        <p:spPr>
          <a:xfrm>
            <a:off x="7819761" y="260998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BDF97-2838-5051-4D89-6410E06EF979}"/>
              </a:ext>
            </a:extLst>
          </p:cNvPr>
          <p:cNvSpPr txBox="1"/>
          <p:nvPr/>
        </p:nvSpPr>
        <p:spPr>
          <a:xfrm>
            <a:off x="7819761" y="32700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9F4096-F397-16C1-A0AB-6BE7AD278738}"/>
              </a:ext>
            </a:extLst>
          </p:cNvPr>
          <p:cNvSpPr txBox="1"/>
          <p:nvPr/>
        </p:nvSpPr>
        <p:spPr>
          <a:xfrm>
            <a:off x="7819761" y="406395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FE7B3F-6DE5-E6A2-DE42-E718DD922D0B}"/>
              </a:ext>
            </a:extLst>
          </p:cNvPr>
          <p:cNvSpPr txBox="1"/>
          <p:nvPr/>
        </p:nvSpPr>
        <p:spPr>
          <a:xfrm>
            <a:off x="7819761" y="484678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</p:spTree>
    <p:extLst>
      <p:ext uri="{BB962C8B-B14F-4D97-AF65-F5344CB8AC3E}">
        <p14:creationId xmlns:p14="http://schemas.microsoft.com/office/powerpoint/2010/main" val="12424089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1844D57-3F16-2653-77A9-312AC0638BAA}"/>
              </a:ext>
            </a:extLst>
          </p:cNvPr>
          <p:cNvSpPr/>
          <p:nvPr/>
        </p:nvSpPr>
        <p:spPr>
          <a:xfrm>
            <a:off x="6121052" y="820033"/>
            <a:ext cx="430060" cy="420044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889FBC-05F0-6BDF-842F-834A04B93311}"/>
              </a:ext>
            </a:extLst>
          </p:cNvPr>
          <p:cNvSpPr txBox="1"/>
          <p:nvPr/>
        </p:nvSpPr>
        <p:spPr>
          <a:xfrm>
            <a:off x="1272805" y="2992502"/>
            <a:ext cx="3837814" cy="1133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 err="1">
                <a:latin typeface="Andale Mono" panose="020B0509000000000004" pitchFamily="49" charset="0"/>
              </a:rPr>
              <a:t>dplyr</a:t>
            </a:r>
            <a:r>
              <a:rPr lang="en-US" sz="2400" dirty="0">
                <a:latin typeface="Andale Mono" panose="020B0509000000000004" pitchFamily="49" charset="0"/>
              </a:rPr>
              <a:t>  %&gt;%  or  |&gt;</a:t>
            </a:r>
          </a:p>
          <a:p>
            <a:pPr>
              <a:lnSpc>
                <a:spcPct val="150000"/>
              </a:lnSpc>
            </a:pPr>
            <a:r>
              <a:rPr lang="en-US" sz="2400" b="1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  +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410758-F58D-AC79-DB81-AB9B8DF4890D}"/>
              </a:ext>
            </a:extLst>
          </p:cNvPr>
          <p:cNvSpPr txBox="1"/>
          <p:nvPr/>
        </p:nvSpPr>
        <p:spPr>
          <a:xfrm>
            <a:off x="1971681" y="2204581"/>
            <a:ext cx="27646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“and then…”</a:t>
            </a:r>
          </a:p>
        </p:txBody>
      </p:sp>
    </p:spTree>
    <p:extLst>
      <p:ext uri="{BB962C8B-B14F-4D97-AF65-F5344CB8AC3E}">
        <p14:creationId xmlns:p14="http://schemas.microsoft.com/office/powerpoint/2010/main" val="1080800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C0E467-761B-4359-934B-38E1A5E7A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1632" y="782455"/>
            <a:ext cx="5598279" cy="5543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673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36599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geom_smooth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3F8354-7468-4875-6BEA-BFD0108BB2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3223" y="749030"/>
            <a:ext cx="5695842" cy="570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549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(data =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x=GDP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y=happiness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16440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69497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404A-34C7-9579-BFD6-9968A9AF6E5C}"/>
              </a:ext>
            </a:extLst>
          </p:cNvPr>
          <p:cNvSpPr txBox="1"/>
          <p:nvPr/>
        </p:nvSpPr>
        <p:spPr>
          <a:xfrm>
            <a:off x="0" y="3276005"/>
            <a:ext cx="6313118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0863CA6-BB55-5565-73D6-F50A65F2236B}"/>
              </a:ext>
            </a:extLst>
          </p:cNvPr>
          <p:cNvSpPr/>
          <p:nvPr/>
        </p:nvSpPr>
        <p:spPr>
          <a:xfrm>
            <a:off x="0" y="486137"/>
            <a:ext cx="6180881" cy="2789868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10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404A-34C7-9579-BFD6-9968A9AF6E5C}"/>
              </a:ext>
            </a:extLst>
          </p:cNvPr>
          <p:cNvSpPr txBox="1"/>
          <p:nvPr/>
        </p:nvSpPr>
        <p:spPr>
          <a:xfrm>
            <a:off x="0" y="3276005"/>
            <a:ext cx="6313118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149FF-F0E2-2BB5-BC12-1014AB34A576}"/>
              </a:ext>
            </a:extLst>
          </p:cNvPr>
          <p:cNvSpPr txBox="1"/>
          <p:nvPr/>
        </p:nvSpPr>
        <p:spPr>
          <a:xfrm>
            <a:off x="0" y="4383810"/>
            <a:ext cx="6313118" cy="128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happy %&gt;%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3A5E46-F35C-985F-492B-37ABF5F04A68}"/>
              </a:ext>
            </a:extLst>
          </p:cNvPr>
          <p:cNvSpPr/>
          <p:nvPr/>
        </p:nvSpPr>
        <p:spPr>
          <a:xfrm>
            <a:off x="0" y="486136"/>
            <a:ext cx="6180881" cy="389767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201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97710A6-8811-CEB0-3F2D-C84C09C72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6DBF982-9084-0D3F-972E-0BED040A9259}"/>
              </a:ext>
            </a:extLst>
          </p:cNvPr>
          <p:cNvSpPr txBox="1"/>
          <p:nvPr/>
        </p:nvSpPr>
        <p:spPr>
          <a:xfrm>
            <a:off x="0" y="729990"/>
            <a:ext cx="7024765" cy="1288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latin typeface="Andale Mono" panose="020B0509000000000004" pitchFamily="49" charset="0"/>
              </a:rPr>
              <a:t>data =</a:t>
            </a:r>
            <a:r>
              <a:rPr lang="en-US" dirty="0">
                <a:latin typeface="Andale Mono" panose="020B0509000000000004" pitchFamily="49" charset="0"/>
              </a:rPr>
              <a:t> 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strike="sngStrike" dirty="0">
                <a:latin typeface="Andale Mono" panose="020B0509000000000004" pitchFamily="49" charset="0"/>
              </a:rPr>
              <a:t>mapping =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x=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strike="sngStrike" dirty="0">
                <a:highlight>
                  <a:srgbClr val="E9B994"/>
                </a:highlight>
                <a:latin typeface="Andale Mono" panose="020B0509000000000004" pitchFamily="49" charset="0"/>
              </a:rPr>
              <a:t>y=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5357966-47F8-C940-E531-5DC65A9BE2B7}"/>
              </a:ext>
            </a:extLst>
          </p:cNvPr>
          <p:cNvSpPr txBox="1"/>
          <p:nvPr/>
        </p:nvSpPr>
        <p:spPr>
          <a:xfrm>
            <a:off x="0" y="2210746"/>
            <a:ext cx="7024765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>
                <a:latin typeface="Andale Mono" panose="020B0509000000000004" pitchFamily="49" charset="0"/>
              </a:rPr>
              <a:t>, 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highlight>
                  <a:srgbClr val="89C77A"/>
                </a:highlight>
                <a:latin typeface="Andale Mono" panose="020B0509000000000004" pitchFamily="49" charset="0"/>
              </a:rPr>
              <a:t>()</a:t>
            </a:r>
            <a:r>
              <a:rPr lang="en-US" dirty="0">
                <a:latin typeface="Andale Mono" panose="020B0509000000000004" pitchFamily="49" charset="0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E9404A-34C7-9579-BFD6-9968A9AF6E5C}"/>
              </a:ext>
            </a:extLst>
          </p:cNvPr>
          <p:cNvSpPr txBox="1"/>
          <p:nvPr/>
        </p:nvSpPr>
        <p:spPr>
          <a:xfrm>
            <a:off x="0" y="3276005"/>
            <a:ext cx="6313118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718BFF"/>
                </a:highlight>
                <a:latin typeface="Andale Mono" panose="020B0509000000000004" pitchFamily="49" charset="0"/>
              </a:rPr>
              <a:t>happy</a:t>
            </a:r>
            <a:r>
              <a:rPr lang="en-US" dirty="0" err="1">
                <a:latin typeface="Andale Mono" panose="020B0509000000000004" pitchFamily="49" charset="0"/>
              </a:rPr>
              <a:t>,aes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BEBCCB3-CF26-FD59-FD20-10867EB9ED71}"/>
              </a:ext>
            </a:extLst>
          </p:cNvPr>
          <p:cNvSpPr/>
          <p:nvPr/>
        </p:nvSpPr>
        <p:spPr>
          <a:xfrm>
            <a:off x="3650602" y="5493894"/>
            <a:ext cx="3757534" cy="88442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These all produce the same figure!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5149FF-F0E2-2BB5-BC12-1014AB34A576}"/>
              </a:ext>
            </a:extLst>
          </p:cNvPr>
          <p:cNvSpPr txBox="1"/>
          <p:nvPr/>
        </p:nvSpPr>
        <p:spPr>
          <a:xfrm>
            <a:off x="0" y="4383810"/>
            <a:ext cx="6313118" cy="12885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happy %&gt;%</a:t>
            </a: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GDP</a:t>
            </a:r>
            <a:r>
              <a:rPr lang="en-US" dirty="0" err="1">
                <a:latin typeface="Andale Mono" panose="020B0509000000000004" pitchFamily="49" charset="0"/>
              </a:rPr>
              <a:t>,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happiness</a:t>
            </a:r>
            <a:r>
              <a:rPr lang="en-US" dirty="0">
                <a:latin typeface="Andale Mono" panose="020B0509000000000004" pitchFamily="49" charset="0"/>
              </a:rPr>
              <a:t>))+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highlight>
                  <a:srgbClr val="89C77A"/>
                </a:highlight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0894859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Aesthetics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define any </a:t>
            </a:r>
            <a:r>
              <a:rPr lang="en-US" sz="32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data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that gets mapped to </a:t>
            </a:r>
            <a:r>
              <a:rPr lang="en-US" sz="3200" b="1" dirty="0">
                <a:solidFill>
                  <a:schemeClr val="accent6"/>
                </a:solidFill>
                <a:latin typeface="Andale Mono" panose="020B0509000000000004" pitchFamily="49" charset="0"/>
              </a:rPr>
              <a:t>geometry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</a:t>
            </a:r>
            <a:r>
              <a:rPr lang="en-US" sz="2400" dirty="0" err="1">
                <a:latin typeface="Andale Mono" panose="020B0509000000000004" pitchFamily="49" charset="0"/>
              </a:rPr>
              <a:t>yourData</a:t>
            </a:r>
            <a:r>
              <a:rPr lang="en-US" sz="24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xaxis,y</a:t>
            </a:r>
            <a:r>
              <a:rPr lang="en-US" sz="2400" dirty="0">
                <a:latin typeface="Andale Mono" panose="020B0509000000000004" pitchFamily="49" charset="0"/>
              </a:rPr>
              <a:t> = </a:t>
            </a:r>
            <a:r>
              <a:rPr lang="en-US" sz="2400" dirty="0" err="1">
                <a:latin typeface="Andale Mono" panose="020B0509000000000004" pitchFamily="49" charset="0"/>
              </a:rPr>
              <a:t>yaxis</a:t>
            </a:r>
            <a:r>
              <a:rPr lang="en-US" sz="2400" dirty="0">
                <a:latin typeface="Andale Mono" panose="020B0509000000000004" pitchFamily="49" charset="0"/>
              </a:rPr>
              <a:t>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784449" y="4082863"/>
            <a:ext cx="4541195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3640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0F0F7216-9F54-1936-C6C6-6B87259F753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361"/>
          <a:stretch/>
        </p:blipFill>
        <p:spPr bwMode="auto">
          <a:xfrm>
            <a:off x="1" y="423748"/>
            <a:ext cx="5907314" cy="5294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">
            <a:extLst>
              <a:ext uri="{FF2B5EF4-FFF2-40B4-BE49-F238E27FC236}">
                <a16:creationId xmlns:a16="http://schemas.microsoft.com/office/drawing/2014/main" id="{137E1BB5-ADB0-B489-ED47-D874469575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77" b="5270"/>
          <a:stretch/>
        </p:blipFill>
        <p:spPr bwMode="auto">
          <a:xfrm>
            <a:off x="5907315" y="886993"/>
            <a:ext cx="6095999" cy="35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">
            <a:extLst>
              <a:ext uri="{FF2B5EF4-FFF2-40B4-BE49-F238E27FC236}">
                <a16:creationId xmlns:a16="http://schemas.microsoft.com/office/drawing/2014/main" id="{FF5432DB-0D04-C120-171C-260AE3F1B1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7"/>
          <a:stretch/>
        </p:blipFill>
        <p:spPr bwMode="auto">
          <a:xfrm>
            <a:off x="5690735" y="6314879"/>
            <a:ext cx="6312579" cy="543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5161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798203" y="434538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809581" y="3580234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806558" y="278574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831616" y="212176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817577" y="144392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839614" y="742489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8074594" y="117806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8074594" y="186627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8074594" y="255153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8074594" y="32116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8074594" y="400550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8074594" y="478832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B7E6A4C-FF85-4049-634D-26B8D89D375B}"/>
              </a:ext>
            </a:extLst>
          </p:cNvPr>
          <p:cNvSpPr/>
          <p:nvPr/>
        </p:nvSpPr>
        <p:spPr>
          <a:xfrm rot="1070933" flipH="1">
            <a:off x="9717198" y="5508825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E7400C-B8F2-C5D0-08F2-5E4BDD61237E}"/>
              </a:ext>
            </a:extLst>
          </p:cNvPr>
          <p:cNvSpPr txBox="1"/>
          <p:nvPr/>
        </p:nvSpPr>
        <p:spPr>
          <a:xfrm>
            <a:off x="8106042" y="564845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30FAFA-6E40-D51E-6801-4A3713CC7C46}"/>
              </a:ext>
            </a:extLst>
          </p:cNvPr>
          <p:cNvSpPr txBox="1"/>
          <p:nvPr/>
        </p:nvSpPr>
        <p:spPr>
          <a:xfrm>
            <a:off x="463757" y="872423"/>
            <a:ext cx="810967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Aesthetics</a:t>
            </a:r>
            <a:r>
              <a:rPr lang="en-US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define any </a:t>
            </a:r>
            <a:r>
              <a:rPr lang="en-US" sz="3200" b="1" dirty="0">
                <a:solidFill>
                  <a:schemeClr val="accent1"/>
                </a:solidFill>
                <a:latin typeface="Andale Mono" panose="020B0509000000000004" pitchFamily="49" charset="0"/>
              </a:rPr>
              <a:t>data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  <a:latin typeface="Andale Mono" panose="020B0509000000000004" pitchFamily="49" charset="0"/>
              </a:rPr>
              <a:t> </a:t>
            </a:r>
            <a:r>
              <a:rPr lang="en-US" sz="3200" dirty="0">
                <a:latin typeface="Andale Mono" panose="020B0509000000000004" pitchFamily="49" charset="0"/>
              </a:rPr>
              <a:t>that gets mapped to </a:t>
            </a:r>
            <a:r>
              <a:rPr lang="en-US" sz="3200" b="1" dirty="0">
                <a:solidFill>
                  <a:schemeClr val="accent6"/>
                </a:solidFill>
                <a:latin typeface="Andale Mono" panose="020B0509000000000004" pitchFamily="49" charset="0"/>
              </a:rPr>
              <a:t>geometry</a:t>
            </a:r>
          </a:p>
          <a:p>
            <a:r>
              <a:rPr lang="en-US" sz="3200" dirty="0">
                <a:latin typeface="Andale Mono" panose="020B0509000000000004" pitchFamily="49" charset="0"/>
              </a:rPr>
              <a:t>(such as color, size, shape, etc.)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0987F-914C-AAF6-3C61-9651156B5CCE}"/>
              </a:ext>
            </a:extLst>
          </p:cNvPr>
          <p:cNvSpPr txBox="1"/>
          <p:nvPr/>
        </p:nvSpPr>
        <p:spPr>
          <a:xfrm>
            <a:off x="559776" y="3697375"/>
            <a:ext cx="810967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happy,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happiness,y</a:t>
            </a:r>
            <a:r>
              <a:rPr lang="en-US" sz="2400" dirty="0">
                <a:latin typeface="Andale Mono" panose="020B0509000000000004" pitchFamily="49" charset="0"/>
              </a:rPr>
              <a:t> = GDP))+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 err="1">
                <a:latin typeface="Andale Mono" panose="020B0509000000000004" pitchFamily="49" charset="0"/>
              </a:rPr>
              <a:t>ggplot</a:t>
            </a:r>
            <a:r>
              <a:rPr lang="en-US" sz="2400" dirty="0">
                <a:latin typeface="Andale Mono" panose="020B0509000000000004" pitchFamily="49" charset="0"/>
              </a:rPr>
              <a:t>(data = </a:t>
            </a:r>
            <a:r>
              <a:rPr lang="en-US" sz="2400" dirty="0" err="1">
                <a:latin typeface="Andale Mono" panose="020B0509000000000004" pitchFamily="49" charset="0"/>
              </a:rPr>
              <a:t>yourData</a:t>
            </a:r>
            <a:r>
              <a:rPr lang="en-US" sz="2400" dirty="0">
                <a:latin typeface="Andale Mono" panose="020B0509000000000004" pitchFamily="49" charset="0"/>
              </a:rPr>
              <a:t>, 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mapping = </a:t>
            </a:r>
            <a:r>
              <a:rPr lang="en-US" sz="2400" dirty="0" err="1">
                <a:latin typeface="Andale Mono" panose="020B0509000000000004" pitchFamily="49" charset="0"/>
              </a:rPr>
              <a:t>aes</a:t>
            </a:r>
            <a:r>
              <a:rPr lang="en-US" sz="2400" dirty="0">
                <a:latin typeface="Andale Mono" panose="020B0509000000000004" pitchFamily="49" charset="0"/>
              </a:rPr>
              <a:t>(x = </a:t>
            </a:r>
            <a:r>
              <a:rPr lang="en-US" sz="2400" dirty="0" err="1">
                <a:latin typeface="Andale Mono" panose="020B0509000000000004" pitchFamily="49" charset="0"/>
              </a:rPr>
              <a:t>xaxis,y</a:t>
            </a:r>
            <a:r>
              <a:rPr lang="en-US" sz="2400" dirty="0">
                <a:latin typeface="Andale Mono" panose="020B0509000000000004" pitchFamily="49" charset="0"/>
              </a:rPr>
              <a:t> = </a:t>
            </a:r>
            <a:r>
              <a:rPr lang="en-US" sz="2400" dirty="0" err="1">
                <a:latin typeface="Andale Mono" panose="020B0509000000000004" pitchFamily="49" charset="0"/>
              </a:rPr>
              <a:t>yaxis</a:t>
            </a:r>
            <a:r>
              <a:rPr lang="en-US" sz="2400" dirty="0">
                <a:latin typeface="Andale Mono" panose="020B0509000000000004" pitchFamily="49" charset="0"/>
              </a:rPr>
              <a:t>))+</a:t>
            </a:r>
          </a:p>
          <a:p>
            <a:r>
              <a:rPr lang="en-US" sz="2400" dirty="0">
                <a:latin typeface="Andale Mono" panose="020B0509000000000004" pitchFamily="49" charset="0"/>
              </a:rPr>
              <a:t>	  </a:t>
            </a:r>
            <a:r>
              <a:rPr lang="en-US" sz="2400" dirty="0" err="1">
                <a:latin typeface="Andale Mono" panose="020B0509000000000004" pitchFamily="49" charset="0"/>
              </a:rPr>
              <a:t>geom_point</a:t>
            </a:r>
            <a:r>
              <a:rPr lang="en-US" sz="2400" dirty="0">
                <a:latin typeface="Andale Mono" panose="020B0509000000000004" pitchFamily="49" charset="0"/>
              </a:rPr>
              <a:t>()</a:t>
            </a:r>
          </a:p>
          <a:p>
            <a:endParaRPr lang="en-US" sz="2400" dirty="0">
              <a:latin typeface="Andale Mono" panose="020B0509000000000004" pitchFamily="49" charset="0"/>
            </a:endParaRPr>
          </a:p>
          <a:p>
            <a:r>
              <a:rPr lang="en-US" sz="2400" dirty="0">
                <a:latin typeface="Andale Mono" panose="020B0509000000000004" pitchFamily="49" charset="0"/>
              </a:rPr>
              <a:t>	    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71CEC0C7-1A8A-D97B-A0EE-EA5E277E5E12}"/>
              </a:ext>
            </a:extLst>
          </p:cNvPr>
          <p:cNvSpPr/>
          <p:nvPr/>
        </p:nvSpPr>
        <p:spPr>
          <a:xfrm>
            <a:off x="1696767" y="5564096"/>
            <a:ext cx="2023463" cy="508787"/>
          </a:xfrm>
          <a:prstGeom prst="roundRect">
            <a:avLst>
              <a:gd name="adj" fmla="val 50000"/>
            </a:avLst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5390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1AC3E6D9-F177-1488-0B31-BF60C397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213" y="1005549"/>
            <a:ext cx="8772540" cy="189712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2CC016-5D24-70D6-516F-DEECC2D1282D}"/>
              </a:ext>
            </a:extLst>
          </p:cNvPr>
          <p:cNvSpPr/>
          <p:nvPr/>
        </p:nvSpPr>
        <p:spPr>
          <a:xfrm>
            <a:off x="3972394" y="1080499"/>
            <a:ext cx="1573968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7306DF2-39D6-93BF-B91E-D6A3FA8B2B2F}"/>
              </a:ext>
            </a:extLst>
          </p:cNvPr>
          <p:cNvSpPr/>
          <p:nvPr/>
        </p:nvSpPr>
        <p:spPr>
          <a:xfrm>
            <a:off x="2535837" y="1080499"/>
            <a:ext cx="986852" cy="1897129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2499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01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highlight>
                  <a:srgbClr val="E9B994"/>
                </a:highlight>
                <a:latin typeface="Andale Mono" panose="020B0509000000000004" pitchFamily="49" charset="0"/>
              </a:rPr>
              <a:t>aes</a:t>
            </a:r>
            <a:r>
              <a:rPr lang="en-US" dirty="0">
                <a:highlight>
                  <a:srgbClr val="E9B994"/>
                </a:highlight>
                <a:latin typeface="Andale Mono" panose="020B0509000000000004" pitchFamily="49" charset="0"/>
              </a:rPr>
              <a:t>(col=continent</a:t>
            </a:r>
            <a:r>
              <a:rPr lang="en-US" dirty="0">
                <a:latin typeface="Andale Mono" panose="020B0509000000000004" pitchFamily="49" charset="0"/>
              </a:rPr>
              <a:t>))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6171E0-CF1E-27ED-0CAC-0EE556555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7247" y="719528"/>
            <a:ext cx="6474753" cy="590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6547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64695" y="2394422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C62D22E-292E-258C-28D9-731EABF7C185}"/>
              </a:ext>
            </a:extLst>
          </p:cNvPr>
          <p:cNvSpPr/>
          <p:nvPr/>
        </p:nvSpPr>
        <p:spPr>
          <a:xfrm>
            <a:off x="297337" y="546331"/>
            <a:ext cx="5716186" cy="145192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278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(col=‘blue’)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297337" y="546331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528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DF9226-7615-3F86-DBEA-2A5273CDBE4F}"/>
              </a:ext>
            </a:extLst>
          </p:cNvPr>
          <p:cNvSpPr txBox="1"/>
          <p:nvPr/>
        </p:nvSpPr>
        <p:spPr>
          <a:xfrm>
            <a:off x="524655" y="2454382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(col=‘blue’)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F72D77-F0CA-C28A-0CFD-8ACCCF2F94F0}"/>
              </a:ext>
            </a:extLst>
          </p:cNvPr>
          <p:cNvSpPr/>
          <p:nvPr/>
        </p:nvSpPr>
        <p:spPr>
          <a:xfrm>
            <a:off x="297337" y="546331"/>
            <a:ext cx="5716186" cy="2882669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2087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BA3F7FDD-F75E-5A3B-C508-3827CDE0A0C0}"/>
              </a:ext>
            </a:extLst>
          </p:cNvPr>
          <p:cNvSpPr txBox="1"/>
          <p:nvPr/>
        </p:nvSpPr>
        <p:spPr>
          <a:xfrm>
            <a:off x="524654" y="3950490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(col=‘blue’))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45C199-01D5-C392-FC6E-B5A60D66D417}"/>
              </a:ext>
            </a:extLst>
          </p:cNvPr>
          <p:cNvSpPr/>
          <p:nvPr/>
        </p:nvSpPr>
        <p:spPr>
          <a:xfrm>
            <a:off x="489052" y="3822855"/>
            <a:ext cx="5381470" cy="1128267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25F28F-50F8-F977-59A7-B65F0783BA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715175"/>
            <a:ext cx="6096000" cy="57042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9E1A92-D435-5F51-4C45-CDDA3188CC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948" y="794479"/>
            <a:ext cx="6222052" cy="5542332"/>
          </a:xfrm>
          <a:prstGeom prst="rect">
            <a:avLst/>
          </a:prstGeom>
        </p:spPr>
      </p:pic>
      <p:pic>
        <p:nvPicPr>
          <p:cNvPr id="9" name="Picture 8" descr="A table of numbers with black text&#10;&#10;Description automatically generated">
            <a:extLst>
              <a:ext uri="{FF2B5EF4-FFF2-40B4-BE49-F238E27FC236}">
                <a16:creationId xmlns:a16="http://schemas.microsoft.com/office/drawing/2014/main" id="{BBBEE64D-CDC6-F782-5AB0-DD1DC01E8F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024" t="1" r="35274" b="-12316"/>
          <a:stretch/>
        </p:blipFill>
        <p:spPr>
          <a:xfrm>
            <a:off x="856335" y="864852"/>
            <a:ext cx="2946946" cy="22428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F7958A1-42A2-1136-0D7B-5C9F2EF46E86}"/>
              </a:ext>
            </a:extLst>
          </p:cNvPr>
          <p:cNvSpPr txBox="1"/>
          <p:nvPr/>
        </p:nvSpPr>
        <p:spPr>
          <a:xfrm>
            <a:off x="3580694" y="1018077"/>
            <a:ext cx="1074499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>
                <a:latin typeface="Andale Mono" panose="020B0509000000000004" pitchFamily="49" charset="0"/>
              </a:rPr>
              <a:t>colour</a:t>
            </a:r>
            <a:endParaRPr lang="en-US" sz="1600" dirty="0">
              <a:latin typeface="Andale Mono" panose="020B0509000000000004" pitchFamily="49" charset="0"/>
            </a:endParaRP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  <a:p>
            <a:pPr algn="r"/>
            <a:r>
              <a:rPr lang="en-US" sz="1600" dirty="0">
                <a:latin typeface="Andale Mono" panose="020B0509000000000004" pitchFamily="49" charset="0"/>
              </a:rPr>
              <a:t>blue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F343ACF-7A9B-2BEC-3DF2-752180AC6A55}"/>
              </a:ext>
            </a:extLst>
          </p:cNvPr>
          <p:cNvSpPr/>
          <p:nvPr/>
        </p:nvSpPr>
        <p:spPr>
          <a:xfrm>
            <a:off x="3803282" y="1018078"/>
            <a:ext cx="951338" cy="1846658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509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524655" y="1085909"/>
            <a:ext cx="6265889" cy="872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C5426D-97F4-15D7-7B78-9E5B30E57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207" y="782455"/>
            <a:ext cx="5598279" cy="55433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22B4B5B-02B0-951F-51BC-F914190DECE3}"/>
              </a:ext>
            </a:extLst>
          </p:cNvPr>
          <p:cNvSpPr txBox="1"/>
          <p:nvPr/>
        </p:nvSpPr>
        <p:spPr>
          <a:xfrm>
            <a:off x="737506" y="2962107"/>
            <a:ext cx="50312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 can also set conditional formatting. </a:t>
            </a:r>
          </a:p>
          <a:p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e.g. Use different colors for points where happiness is &gt; 5</a:t>
            </a:r>
          </a:p>
        </p:txBody>
      </p:sp>
    </p:spTree>
    <p:extLst>
      <p:ext uri="{BB962C8B-B14F-4D97-AF65-F5344CB8AC3E}">
        <p14:creationId xmlns:p14="http://schemas.microsoft.com/office/powerpoint/2010/main" val="3766949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19B11E-F551-1A6B-2553-D39C9D219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663" y="794479"/>
            <a:ext cx="5555859" cy="55013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361FB05-C932-AF8D-8B92-AE3C22AA30E4}"/>
              </a:ext>
            </a:extLst>
          </p:cNvPr>
          <p:cNvSpPr txBox="1"/>
          <p:nvPr/>
        </p:nvSpPr>
        <p:spPr>
          <a:xfrm>
            <a:off x="423055" y="1042366"/>
            <a:ext cx="6265889" cy="33659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(col=happiness &gt; 5)</a:t>
            </a: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  <a:p>
            <a:pPr>
              <a:lnSpc>
                <a:spcPct val="150000"/>
              </a:lnSpc>
            </a:pPr>
            <a:endParaRPr lang="en-US" dirty="0">
              <a:latin typeface="Andale Mono" panose="020B05090000000000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A5FD29-C4BC-B23E-FC61-A01A49604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941" y="659597"/>
            <a:ext cx="5780675" cy="553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22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4400566-F925-ED3F-1BD4-50A8A4836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88" y="947542"/>
            <a:ext cx="11745824" cy="496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5771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pic>
        <p:nvPicPr>
          <p:cNvPr id="6" name="Picture 5" descr="A diagram of a mathematical equation&#10;&#10;Description automatically generated with medium confidence">
            <a:extLst>
              <a:ext uri="{FF2B5EF4-FFF2-40B4-BE49-F238E27FC236}">
                <a16:creationId xmlns:a16="http://schemas.microsoft.com/office/drawing/2014/main" id="{1CD69B61-59DE-FEA1-1285-0CFA7CA809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71" t="40580" r="8321" b="6779"/>
          <a:stretch/>
        </p:blipFill>
        <p:spPr>
          <a:xfrm>
            <a:off x="173620" y="2277305"/>
            <a:ext cx="7898802" cy="2345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4667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6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285E69B7-4A75-B36F-30A6-C48A0C0D6C5E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34EF54-A298-FC5E-981C-587699EB5B2A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887233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4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1206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2D7F1-7F87-5665-D226-E95DF94B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8482" y="1300409"/>
            <a:ext cx="5383488" cy="45116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1133605" y="1871870"/>
            <a:ext cx="5121721" cy="872996"/>
          </a:xfrm>
          <a:prstGeom prst="rect">
            <a:avLst/>
          </a:prstGeom>
          <a:solidFill>
            <a:schemeClr val="bg1">
              <a:alpha val="58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geom_histogram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909120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60" y="601249"/>
            <a:ext cx="6438378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</a:p>
          <a:p>
            <a:pPr marL="342900" indent="-342900">
              <a:buFontTx/>
              <a:buAutoNum type="arabicPeriod"/>
            </a:pPr>
            <a:endParaRPr lang="en-US" sz="2400" b="1" dirty="0">
              <a:solidFill>
                <a:srgbClr val="7030A0"/>
              </a:solidFill>
              <a:latin typeface="SourceSansPro"/>
            </a:endParaRPr>
          </a:p>
          <a:p>
            <a:pPr lvl="1"/>
            <a:r>
              <a:rPr lang="en-US" sz="2400" b="1" dirty="0">
                <a:solidFill>
                  <a:srgbClr val="7030A0"/>
                </a:solidFill>
                <a:latin typeface="SourceSansPro"/>
              </a:rPr>
              <a:t>	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stat function </a:t>
            </a:r>
          </a:p>
          <a:p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(calls a default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geom</a:t>
            </a:r>
            <a:r>
              <a:rPr lang="en-US" sz="2000" dirty="0">
                <a:solidFill>
                  <a:schemeClr val="bg1">
                    <a:lumMod val="85000"/>
                  </a:schemeClr>
                </a:solidFill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solidFill>
                <a:schemeClr val="bg1">
                  <a:lumMod val="85000"/>
                </a:schemeClr>
              </a:solidFill>
              <a:effectLst/>
              <a:latin typeface="SourceSansPro"/>
            </a:endParaRP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D99B85-46E3-C0A1-93D6-4CB45BDCC7CD}"/>
              </a:ext>
            </a:extLst>
          </p:cNvPr>
          <p:cNvSpPr txBox="1"/>
          <p:nvPr/>
        </p:nvSpPr>
        <p:spPr>
          <a:xfrm>
            <a:off x="413360" y="1863319"/>
            <a:ext cx="5993704" cy="872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(continent,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 </a:t>
            </a:r>
            <a:r>
              <a:rPr lang="en-US" dirty="0" err="1">
                <a:latin typeface="Andale Mono" panose="020B0509000000000004" pitchFamily="49" charset="0"/>
              </a:rPr>
              <a:t>geom_boxplot</a:t>
            </a:r>
            <a:r>
              <a:rPr lang="en-US" dirty="0">
                <a:latin typeface="Andale Mono" panose="020B0509000000000004" pitchFamily="49" charset="0"/>
              </a:rPr>
              <a:t>()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21700BC-7B0F-0F46-9AEF-75F8E6880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002" y="886999"/>
            <a:ext cx="5770071" cy="5369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186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86CAFD-29E8-983E-DB9F-84F31E3AA192}"/>
              </a:ext>
            </a:extLst>
          </p:cNvPr>
          <p:cNvSpPr txBox="1"/>
          <p:nvPr/>
        </p:nvSpPr>
        <p:spPr>
          <a:xfrm>
            <a:off x="413359" y="601249"/>
            <a:ext cx="5962389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rgbClr val="7744C4"/>
              </a:solidFill>
              <a:latin typeface="SourceSansPro"/>
            </a:endParaRPr>
          </a:p>
          <a:p>
            <a:pPr marL="342900" indent="-342900">
              <a:buFontTx/>
              <a:buAutoNum type="arabicPeriod"/>
            </a:pPr>
            <a:r>
              <a:rPr lang="en-US" sz="2400" dirty="0">
                <a:effectLst/>
                <a:latin typeface="SourceSansPro"/>
              </a:rPr>
              <a:t>Every </a:t>
            </a:r>
            <a:r>
              <a:rPr lang="en-US" sz="2400" b="1" dirty="0" err="1">
                <a:solidFill>
                  <a:schemeClr val="accent6"/>
                </a:solidFill>
                <a:effectLst/>
                <a:latin typeface="SourceSansPro"/>
              </a:rPr>
              <a:t>geom</a:t>
            </a:r>
            <a:r>
              <a:rPr lang="en-US" sz="2400" b="1" dirty="0">
                <a:solidFill>
                  <a:schemeClr val="accent6"/>
                </a:solidFill>
                <a:effectLst/>
                <a:latin typeface="SourceSansPro"/>
              </a:rPr>
              <a:t> function</a:t>
            </a:r>
            <a:r>
              <a:rPr lang="en-US" sz="2400" dirty="0">
                <a:effectLst/>
                <a:latin typeface="SourceSansPro"/>
              </a:rPr>
              <a:t> specifies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</a:t>
            </a:r>
            <a:endParaRPr lang="en-US" sz="2400" b="1" dirty="0">
              <a:solidFill>
                <a:schemeClr val="accent6"/>
              </a:solidFill>
              <a:latin typeface="SourceSansPro"/>
            </a:endParaRPr>
          </a:p>
          <a:p>
            <a:r>
              <a:rPr lang="en-US" sz="2400" dirty="0">
                <a:effectLst/>
                <a:latin typeface="SourceSansPro"/>
              </a:rPr>
              <a:t> </a:t>
            </a:r>
          </a:p>
          <a:p>
            <a:r>
              <a:rPr lang="en-US" sz="2400" b="1" dirty="0">
                <a:latin typeface="SourceSansPro"/>
              </a:rPr>
              <a:t>	</a:t>
            </a:r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endParaRPr lang="en-US" sz="2400" b="1" dirty="0">
              <a:effectLst/>
              <a:latin typeface="SourceSansPro"/>
            </a:endParaRPr>
          </a:p>
          <a:p>
            <a:pPr marL="342900" indent="-342900">
              <a:buAutoNum type="arabicPeriod" startAt="2"/>
            </a:pPr>
            <a:r>
              <a:rPr lang="en-US" sz="2400" dirty="0">
                <a:effectLst/>
                <a:latin typeface="SourceSansPro"/>
              </a:rPr>
              <a:t>Use a </a:t>
            </a:r>
            <a:r>
              <a:rPr lang="en-US" sz="2400" b="1" dirty="0">
                <a:solidFill>
                  <a:srgbClr val="7030A0"/>
                </a:solidFill>
                <a:effectLst/>
                <a:latin typeface="SourceSansPro"/>
              </a:rPr>
              <a:t>stat function </a:t>
            </a:r>
          </a:p>
          <a:p>
            <a:r>
              <a:rPr lang="en-US" sz="2000" dirty="0">
                <a:effectLst/>
                <a:latin typeface="SourceSansPro"/>
              </a:rPr>
              <a:t>(calls a default </a:t>
            </a:r>
            <a:r>
              <a:rPr lang="en-US" sz="2000" dirty="0" err="1">
                <a:effectLst/>
                <a:latin typeface="SourceSansPro"/>
              </a:rPr>
              <a:t>geom</a:t>
            </a:r>
            <a:r>
              <a:rPr lang="en-US" sz="2000" dirty="0">
                <a:effectLst/>
                <a:latin typeface="SourceSansPro"/>
              </a:rPr>
              <a:t> to make a layer)</a:t>
            </a:r>
          </a:p>
          <a:p>
            <a:endParaRPr lang="en-US" sz="2400" dirty="0">
              <a:effectLst/>
              <a:latin typeface="SourceSansPro"/>
            </a:endParaRPr>
          </a:p>
          <a:p>
            <a:r>
              <a:rPr lang="en-US" sz="2400" b="1" dirty="0">
                <a:effectLst/>
                <a:latin typeface="SourceSansPro"/>
              </a:rPr>
              <a:t>	</a:t>
            </a:r>
            <a:endParaRPr lang="en-US" sz="2400" dirty="0">
              <a:effectLst/>
            </a:endParaRP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812F21-8619-E905-5CC7-67F20448D97B}"/>
              </a:ext>
            </a:extLst>
          </p:cNvPr>
          <p:cNvSpPr txBox="1"/>
          <p:nvPr/>
        </p:nvSpPr>
        <p:spPr>
          <a:xfrm>
            <a:off x="794683" y="4181235"/>
            <a:ext cx="5199739" cy="1703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 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</a:t>
            </a:r>
            <a:r>
              <a:rPr lang="en-US" dirty="0" err="1">
                <a:latin typeface="Andale Mono" panose="020B0509000000000004" pitchFamily="49" charset="0"/>
              </a:rPr>
              <a:t>stat_smooth</a:t>
            </a:r>
            <a:r>
              <a:rPr lang="en-US" dirty="0">
                <a:latin typeface="Andale Mono" panose="020B0509000000000004" pitchFamily="49" charset="0"/>
              </a:rPr>
              <a:t>(method = "</a:t>
            </a:r>
            <a:r>
              <a:rPr lang="en-US" dirty="0" err="1">
                <a:latin typeface="Andale Mono" panose="020B0509000000000004" pitchFamily="49" charset="0"/>
              </a:rPr>
              <a:t>lm</a:t>
            </a:r>
            <a:r>
              <a:rPr lang="en-US" dirty="0">
                <a:latin typeface="Andale Mono" panose="020B0509000000000004" pitchFamily="49" charset="0"/>
              </a:rPr>
              <a:t>",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ndale Mono" panose="020B0509000000000004" pitchFamily="49" charset="0"/>
              </a:rPr>
              <a:t>		formula = y ~ x)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157479-7BF1-606B-2090-112A6EC2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902" y="1237727"/>
            <a:ext cx="5242610" cy="50475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31B176DF-35DB-8467-C97F-0986B40ED05F}"/>
              </a:ext>
            </a:extLst>
          </p:cNvPr>
          <p:cNvSpPr/>
          <p:nvPr/>
        </p:nvSpPr>
        <p:spPr>
          <a:xfrm>
            <a:off x="0" y="486136"/>
            <a:ext cx="6180881" cy="2286093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459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1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bg1">
              <a:lumMod val="85000"/>
              <a:alpha val="85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09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6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4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5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2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2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2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2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2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2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2" y="4788328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8F7D129C-8EAB-F4FA-DD86-674B75B8006A}"/>
              </a:ext>
            </a:extLst>
          </p:cNvPr>
          <p:cNvSpPr/>
          <p:nvPr/>
        </p:nvSpPr>
        <p:spPr>
          <a:xfrm rot="1070933" flipH="1">
            <a:off x="9522326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9B224C-4CAA-EA08-0553-D7A901B1408B}"/>
              </a:ext>
            </a:extLst>
          </p:cNvPr>
          <p:cNvSpPr txBox="1"/>
          <p:nvPr/>
        </p:nvSpPr>
        <p:spPr>
          <a:xfrm>
            <a:off x="7911170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</p:spTree>
    <p:extLst>
      <p:ext uri="{BB962C8B-B14F-4D97-AF65-F5344CB8AC3E}">
        <p14:creationId xmlns:p14="http://schemas.microsoft.com/office/powerpoint/2010/main" val="31165521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2804E4-B185-AEB7-D664-B571AE521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869" y="2342794"/>
            <a:ext cx="5768130" cy="395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96E3E-ED9E-65A7-2634-E36D88C520F6}"/>
              </a:ext>
            </a:extLst>
          </p:cNvPr>
          <p:cNvSpPr txBox="1"/>
          <p:nvPr/>
        </p:nvSpPr>
        <p:spPr>
          <a:xfrm>
            <a:off x="327869" y="738572"/>
            <a:ext cx="56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</a:t>
            </a:r>
          </a:p>
        </p:txBody>
      </p:sp>
    </p:spTree>
    <p:extLst>
      <p:ext uri="{BB962C8B-B14F-4D97-AF65-F5344CB8AC3E}">
        <p14:creationId xmlns:p14="http://schemas.microsoft.com/office/powerpoint/2010/main" val="3859452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38E79-4B60-B379-D45E-1692A3D2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69" y="2342793"/>
            <a:ext cx="5768131" cy="395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2804E4-B185-AEB7-D664-B571AE52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69" y="2342794"/>
            <a:ext cx="5768130" cy="395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96E3E-ED9E-65A7-2634-E36D88C520F6}"/>
              </a:ext>
            </a:extLst>
          </p:cNvPr>
          <p:cNvSpPr txBox="1"/>
          <p:nvPr/>
        </p:nvSpPr>
        <p:spPr>
          <a:xfrm>
            <a:off x="327869" y="738572"/>
            <a:ext cx="56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FC178-01C0-6679-EFE5-0687B2D4CEBB}"/>
              </a:ext>
            </a:extLst>
          </p:cNvPr>
          <p:cNvSpPr txBox="1"/>
          <p:nvPr/>
        </p:nvSpPr>
        <p:spPr>
          <a:xfrm>
            <a:off x="6292769" y="717629"/>
            <a:ext cx="566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(col=continent))+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facet_wrap</a:t>
            </a:r>
            <a:r>
              <a:rPr lang="en-US" dirty="0">
                <a:latin typeface="Andale Mono" panose="020B0509000000000004" pitchFamily="49" charset="0"/>
              </a:rPr>
              <a:t>(~continent)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66A64F-3D6D-A784-34DD-A1F0B8FE5729}"/>
              </a:ext>
            </a:extLst>
          </p:cNvPr>
          <p:cNvSpPr/>
          <p:nvPr/>
        </p:nvSpPr>
        <p:spPr>
          <a:xfrm>
            <a:off x="6545943" y="1283305"/>
            <a:ext cx="3251200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09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738E79-4B60-B379-D45E-1692A3D20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769" y="2342793"/>
            <a:ext cx="5768131" cy="39589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2804E4-B185-AEB7-D664-B571AE521D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69" y="2342794"/>
            <a:ext cx="5768130" cy="395893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3D96E3E-ED9E-65A7-2634-E36D88C520F6}"/>
              </a:ext>
            </a:extLst>
          </p:cNvPr>
          <p:cNvSpPr txBox="1"/>
          <p:nvPr/>
        </p:nvSpPr>
        <p:spPr>
          <a:xfrm>
            <a:off x="327869" y="738572"/>
            <a:ext cx="56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7FC178-01C0-6679-EFE5-0687B2D4CEBB}"/>
              </a:ext>
            </a:extLst>
          </p:cNvPr>
          <p:cNvSpPr txBox="1"/>
          <p:nvPr/>
        </p:nvSpPr>
        <p:spPr>
          <a:xfrm>
            <a:off x="6292769" y="717629"/>
            <a:ext cx="566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(col=continent))+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facet_wrap</a:t>
            </a:r>
            <a:r>
              <a:rPr lang="en-US" dirty="0">
                <a:latin typeface="Andale Mono" panose="020B0509000000000004" pitchFamily="49" charset="0"/>
              </a:rPr>
              <a:t>(~continent)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B66A64F-3D6D-A784-34DD-A1F0B8FE5729}"/>
              </a:ext>
            </a:extLst>
          </p:cNvPr>
          <p:cNvSpPr/>
          <p:nvPr/>
        </p:nvSpPr>
        <p:spPr>
          <a:xfrm>
            <a:off x="6545943" y="1254277"/>
            <a:ext cx="3251200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50953B6-A344-9A07-7E0E-0B681F580411}"/>
              </a:ext>
            </a:extLst>
          </p:cNvPr>
          <p:cNvSpPr/>
          <p:nvPr/>
        </p:nvSpPr>
        <p:spPr>
          <a:xfrm>
            <a:off x="10609943" y="2902857"/>
            <a:ext cx="2090057" cy="284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254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4" y="4788328"/>
            <a:ext cx="146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 &amp; scales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7ADA9-EC78-3D5D-143E-EDD1F0C87809}"/>
              </a:ext>
            </a:extLst>
          </p:cNvPr>
          <p:cNvSpPr txBox="1"/>
          <p:nvPr/>
        </p:nvSpPr>
        <p:spPr>
          <a:xfrm>
            <a:off x="901874" y="450937"/>
            <a:ext cx="559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60 preexisting themes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dirty="0"/>
              <a:t>easy to call</a:t>
            </a:r>
          </a:p>
        </p:txBody>
      </p:sp>
      <p:pic>
        <p:nvPicPr>
          <p:cNvPr id="8" name="Picture 7" descr="A collage of graphs&#10;&#10;Description automatically generated">
            <a:extLst>
              <a:ext uri="{FF2B5EF4-FFF2-40B4-BE49-F238E27FC236}">
                <a16:creationId xmlns:a16="http://schemas.microsoft.com/office/drawing/2014/main" id="{DE14B330-396C-AB1E-C136-3419FA7A92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0" y="0"/>
            <a:ext cx="72620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583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B0FFEDA0-AA78-42CF-B327-0DBFCCB6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0"/>
            <a:ext cx="11430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52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EF92F5-31CB-E8B3-63F7-692748F12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0172" y="1900885"/>
            <a:ext cx="4880429" cy="45062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4F52FB-6741-4E97-1E88-CA855C81F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72" y="1900886"/>
            <a:ext cx="4880428" cy="45062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CFD6A8-5769-FF8A-4EFE-2933C1D7BA01}"/>
              </a:ext>
            </a:extLst>
          </p:cNvPr>
          <p:cNvSpPr txBox="1"/>
          <p:nvPr/>
        </p:nvSpPr>
        <p:spPr>
          <a:xfrm>
            <a:off x="327869" y="738572"/>
            <a:ext cx="56677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3F4FCE-8A15-B243-4CB4-431CF51C3BFC}"/>
              </a:ext>
            </a:extLst>
          </p:cNvPr>
          <p:cNvSpPr txBox="1"/>
          <p:nvPr/>
        </p:nvSpPr>
        <p:spPr>
          <a:xfrm>
            <a:off x="6196394" y="738572"/>
            <a:ext cx="56677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ndale Mono" panose="020B0509000000000004" pitchFamily="49" charset="0"/>
              </a:rPr>
              <a:t>ggplot</a:t>
            </a:r>
            <a:r>
              <a:rPr lang="en-US" dirty="0">
                <a:latin typeface="Andale Mono" panose="020B0509000000000004" pitchFamily="49" charset="0"/>
              </a:rPr>
              <a:t>(happy, </a:t>
            </a:r>
            <a:r>
              <a:rPr lang="en-US" dirty="0" err="1">
                <a:latin typeface="Andale Mono" panose="020B0509000000000004" pitchFamily="49" charset="0"/>
              </a:rPr>
              <a:t>aes</a:t>
            </a:r>
            <a:r>
              <a:rPr lang="en-US" dirty="0">
                <a:latin typeface="Andale Mono" panose="020B0509000000000004" pitchFamily="49" charset="0"/>
              </a:rPr>
              <a:t>(GDP, happiness))+ 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geom_point</a:t>
            </a:r>
            <a:r>
              <a:rPr lang="en-US" dirty="0">
                <a:latin typeface="Andale Mono" panose="020B0509000000000004" pitchFamily="49" charset="0"/>
              </a:rPr>
              <a:t>()+</a:t>
            </a:r>
          </a:p>
          <a:p>
            <a:r>
              <a:rPr lang="en-US" dirty="0">
                <a:latin typeface="Andale Mono" panose="020B0509000000000004" pitchFamily="49" charset="0"/>
              </a:rPr>
              <a:t>  </a:t>
            </a:r>
            <a:r>
              <a:rPr lang="en-US" dirty="0" err="1">
                <a:latin typeface="Andale Mono" panose="020B0509000000000004" pitchFamily="49" charset="0"/>
              </a:rPr>
              <a:t>theme_minimal</a:t>
            </a:r>
            <a:r>
              <a:rPr lang="en-US" dirty="0">
                <a:latin typeface="Andale Mono" panose="020B0509000000000004" pitchFamily="49" charset="0"/>
              </a:rPr>
              <a:t>()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47A7EFB-58DE-7878-3C73-5736776D99E7}"/>
              </a:ext>
            </a:extLst>
          </p:cNvPr>
          <p:cNvSpPr/>
          <p:nvPr/>
        </p:nvSpPr>
        <p:spPr>
          <a:xfrm>
            <a:off x="6458857" y="1322982"/>
            <a:ext cx="2278743" cy="45841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6192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4" y="4788328"/>
            <a:ext cx="146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 &amp; scales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7ADA9-EC78-3D5D-143E-EDD1F0C87809}"/>
              </a:ext>
            </a:extLst>
          </p:cNvPr>
          <p:cNvSpPr txBox="1"/>
          <p:nvPr/>
        </p:nvSpPr>
        <p:spPr>
          <a:xfrm>
            <a:off x="403796" y="347463"/>
            <a:ext cx="55991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Over 60 pre-existing themes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85CF51-27D9-97E5-A7D4-F744BA45C21A}"/>
              </a:ext>
            </a:extLst>
          </p:cNvPr>
          <p:cNvSpPr txBox="1"/>
          <p:nvPr/>
        </p:nvSpPr>
        <p:spPr>
          <a:xfrm>
            <a:off x="1214754" y="6169613"/>
            <a:ext cx="5787295" cy="523220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txBody>
          <a:bodyPr wrap="square">
            <a:spAutoFit/>
          </a:bodyPr>
          <a:lstStyle/>
          <a:p>
            <a:r>
              <a:rPr lang="en-US" sz="2800" dirty="0"/>
              <a:t>https://r-</a:t>
            </a:r>
            <a:r>
              <a:rPr lang="en-US" sz="2800" dirty="0" err="1"/>
              <a:t>charts.com</a:t>
            </a:r>
            <a:r>
              <a:rPr lang="en-US" sz="2800" dirty="0"/>
              <a:t>/ggplot2/themes/</a:t>
            </a:r>
          </a:p>
        </p:txBody>
      </p:sp>
      <p:pic>
        <p:nvPicPr>
          <p:cNvPr id="15" name="Picture 1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BEDA6103-5AC0-E018-8B1A-656D6119F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397" y="1134101"/>
            <a:ext cx="2320978" cy="2294900"/>
          </a:xfrm>
          <a:prstGeom prst="rect">
            <a:avLst/>
          </a:prstGeom>
          <a:ln>
            <a:noFill/>
          </a:ln>
        </p:spPr>
      </p:pic>
      <p:pic>
        <p:nvPicPr>
          <p:cNvPr id="23" name="Picture 22" descr="A graph of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DBC0524-2497-F9AE-0DA3-E5F7B656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395" y="3753974"/>
            <a:ext cx="2149944" cy="2156035"/>
          </a:xfrm>
          <a:prstGeom prst="rect">
            <a:avLst/>
          </a:prstGeom>
          <a:ln>
            <a:noFill/>
          </a:ln>
        </p:spPr>
      </p:pic>
      <p:pic>
        <p:nvPicPr>
          <p:cNvPr id="25" name="Picture 2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426C8CB9-8CF4-6757-9840-FF567BA8FC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0443" y="3753974"/>
            <a:ext cx="2213338" cy="2156035"/>
          </a:xfrm>
          <a:prstGeom prst="rect">
            <a:avLst/>
          </a:prstGeom>
          <a:ln>
            <a:noFill/>
          </a:ln>
        </p:spPr>
      </p:pic>
      <p:pic>
        <p:nvPicPr>
          <p:cNvPr id="27" name="Picture 2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FE816E-F882-2957-B6B2-BD38744A2E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286"/>
          <a:stretch/>
        </p:blipFill>
        <p:spPr>
          <a:xfrm>
            <a:off x="2760443" y="1156419"/>
            <a:ext cx="2213338" cy="2323407"/>
          </a:xfrm>
          <a:prstGeom prst="rect">
            <a:avLst/>
          </a:prstGeom>
          <a:ln>
            <a:noFill/>
          </a:ln>
        </p:spPr>
      </p:pic>
      <p:pic>
        <p:nvPicPr>
          <p:cNvPr id="29" name="Picture 28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2CD2B90-78AA-E8A1-81ED-8BF987BB1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605" y="1156419"/>
            <a:ext cx="2316844" cy="2323407"/>
          </a:xfrm>
          <a:prstGeom prst="rect">
            <a:avLst/>
          </a:prstGeom>
          <a:ln>
            <a:noFill/>
          </a:ln>
        </p:spPr>
      </p:pic>
      <p:pic>
        <p:nvPicPr>
          <p:cNvPr id="31" name="Picture 30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FF683A3E-80B6-C0CE-D108-954D44D855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605" y="3739430"/>
            <a:ext cx="2316844" cy="217057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130542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3" y="43453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1" y="3580233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88" y="2785739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46" y="2121761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07" y="144392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44" y="742488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24" y="117806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24" y="186627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24" y="2551533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24" y="321162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24" y="400550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24" y="4788328"/>
            <a:ext cx="1468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Themes &amp; scales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28" y="5508824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85000"/>
                <a:alpha val="83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2" y="5648449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Exporting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9851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F0A7D-C900-A70D-ADBD-8AA3B07F71AD}"/>
              </a:ext>
            </a:extLst>
          </p:cNvPr>
          <p:cNvSpPr txBox="1"/>
          <p:nvPr/>
        </p:nvSpPr>
        <p:spPr>
          <a:xfrm>
            <a:off x="6565214" y="578986"/>
            <a:ext cx="60980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ggplot</a:t>
            </a:r>
            <a:r>
              <a:rPr lang="en-US" sz="2000" dirty="0"/>
              <a:t>(happy, </a:t>
            </a:r>
            <a:r>
              <a:rPr lang="en-US" sz="2000" dirty="0" err="1"/>
              <a:t>aes</a:t>
            </a:r>
            <a:r>
              <a:rPr lang="en-US" sz="2000" dirty="0"/>
              <a:t>(GDP, happiness))+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geom_boxplot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(fill=continent)) 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theme_minimal</a:t>
            </a:r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3BBEC2B-7AF4-BEC3-6FAD-3098F15FC7E7}"/>
              </a:ext>
            </a:extLst>
          </p:cNvPr>
          <p:cNvSpPr/>
          <p:nvPr/>
        </p:nvSpPr>
        <p:spPr>
          <a:xfrm>
            <a:off x="580768" y="3504981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78BDCEA-6162-5CE0-C87C-8F38FF6D6A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8172" y="1902426"/>
            <a:ext cx="4622142" cy="415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364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ED2A8EC-A02B-760A-281E-A29D0E228E86}"/>
              </a:ext>
            </a:extLst>
          </p:cNvPr>
          <p:cNvSpPr txBox="1"/>
          <p:nvPr/>
        </p:nvSpPr>
        <p:spPr>
          <a:xfrm>
            <a:off x="234778" y="185351"/>
            <a:ext cx="42754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Brewer Scales</a:t>
            </a:r>
          </a:p>
        </p:txBody>
      </p:sp>
      <p:pic>
        <p:nvPicPr>
          <p:cNvPr id="30" name="Picture 29" descr="A color chart with different colors&#10;&#10;Description automatically generated">
            <a:extLst>
              <a:ext uri="{FF2B5EF4-FFF2-40B4-BE49-F238E27FC236}">
                <a16:creationId xmlns:a16="http://schemas.microsoft.com/office/drawing/2014/main" id="{82272F54-3F99-637E-632F-1966D0A85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78" y="647016"/>
            <a:ext cx="6002631" cy="57900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AAF0A7D-C900-A70D-ADBD-8AA3B07F71AD}"/>
              </a:ext>
            </a:extLst>
          </p:cNvPr>
          <p:cNvSpPr txBox="1"/>
          <p:nvPr/>
        </p:nvSpPr>
        <p:spPr>
          <a:xfrm>
            <a:off x="6565214" y="578986"/>
            <a:ext cx="6098058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ggplot</a:t>
            </a:r>
            <a:r>
              <a:rPr lang="en-US" sz="2000" dirty="0"/>
              <a:t>(happy, </a:t>
            </a:r>
            <a:r>
              <a:rPr lang="en-US" sz="2000" dirty="0" err="1"/>
              <a:t>aes</a:t>
            </a:r>
            <a:r>
              <a:rPr lang="en-US" sz="2000" dirty="0"/>
              <a:t>(GDP, happiness))+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geom_boxplot</a:t>
            </a:r>
            <a:r>
              <a:rPr lang="en-US" sz="2000" dirty="0"/>
              <a:t>(</a:t>
            </a:r>
            <a:r>
              <a:rPr lang="en-US" sz="2000" dirty="0" err="1"/>
              <a:t>aes</a:t>
            </a:r>
            <a:r>
              <a:rPr lang="en-US" sz="2000" dirty="0"/>
              <a:t>(fill=continent)) 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theme_minimal</a:t>
            </a:r>
            <a:r>
              <a:rPr lang="en-US" sz="2000" dirty="0"/>
              <a:t>()+</a:t>
            </a:r>
          </a:p>
          <a:p>
            <a:r>
              <a:rPr lang="en-US" sz="2000" dirty="0"/>
              <a:t>       </a:t>
            </a:r>
            <a:r>
              <a:rPr lang="en-US" sz="2000" dirty="0" err="1"/>
              <a:t>scale_fill_brewer</a:t>
            </a:r>
            <a:r>
              <a:rPr lang="en-US" sz="2000" dirty="0"/>
              <a:t>(palette = "Set3")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60C13D-1E08-86F2-D3EF-C6994C905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414" y="1902425"/>
            <a:ext cx="4994672" cy="4127672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3BBEC2B-7AF4-BEC3-6FAD-3098F15FC7E7}"/>
              </a:ext>
            </a:extLst>
          </p:cNvPr>
          <p:cNvSpPr/>
          <p:nvPr/>
        </p:nvSpPr>
        <p:spPr>
          <a:xfrm>
            <a:off x="580768" y="3504981"/>
            <a:ext cx="753763" cy="2965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687CF45-AC11-8279-D7F0-D2B07CCF33E7}"/>
              </a:ext>
            </a:extLst>
          </p:cNvPr>
          <p:cNvSpPr/>
          <p:nvPr/>
        </p:nvSpPr>
        <p:spPr>
          <a:xfrm>
            <a:off x="6986115" y="1516584"/>
            <a:ext cx="3768971" cy="385841"/>
          </a:xfrm>
          <a:prstGeom prst="roundRect">
            <a:avLst>
              <a:gd name="adj" fmla="val 32498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4982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arallelogram 12">
            <a:extLst>
              <a:ext uri="{FF2B5EF4-FFF2-40B4-BE49-F238E27FC236}">
                <a16:creationId xmlns:a16="http://schemas.microsoft.com/office/drawing/2014/main" id="{60D79614-FA13-B16D-CC77-0CE72E499814}"/>
              </a:ext>
            </a:extLst>
          </p:cNvPr>
          <p:cNvSpPr/>
          <p:nvPr/>
        </p:nvSpPr>
        <p:spPr>
          <a:xfrm rot="2091145">
            <a:off x="9603339" y="434387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42D1634B-1A56-29FB-B1E4-30BB8125902A}"/>
              </a:ext>
            </a:extLst>
          </p:cNvPr>
          <p:cNvSpPr/>
          <p:nvPr/>
        </p:nvSpPr>
        <p:spPr>
          <a:xfrm rot="2091145">
            <a:off x="9614717" y="3578725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C4534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arallelogram 10">
            <a:extLst>
              <a:ext uri="{FF2B5EF4-FFF2-40B4-BE49-F238E27FC236}">
                <a16:creationId xmlns:a16="http://schemas.microsoft.com/office/drawing/2014/main" id="{82317A1C-5E01-3293-7393-BED341CD4BE4}"/>
              </a:ext>
            </a:extLst>
          </p:cNvPr>
          <p:cNvSpPr/>
          <p:nvPr/>
        </p:nvSpPr>
        <p:spPr>
          <a:xfrm rot="2091145">
            <a:off x="9611694" y="2784231"/>
            <a:ext cx="1950821" cy="1286521"/>
          </a:xfrm>
          <a:prstGeom prst="parallelogram">
            <a:avLst>
              <a:gd name="adj" fmla="val 42093"/>
            </a:avLst>
          </a:prstGeom>
          <a:solidFill>
            <a:srgbClr val="7744C4">
              <a:alpha val="98158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arallelogram 9">
            <a:extLst>
              <a:ext uri="{FF2B5EF4-FFF2-40B4-BE49-F238E27FC236}">
                <a16:creationId xmlns:a16="http://schemas.microsoft.com/office/drawing/2014/main" id="{0AAB8D23-887B-F2DE-657E-51F234AA5F83}"/>
              </a:ext>
            </a:extLst>
          </p:cNvPr>
          <p:cNvSpPr/>
          <p:nvPr/>
        </p:nvSpPr>
        <p:spPr>
          <a:xfrm rot="2091145">
            <a:off x="9636752" y="2120253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6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8B1FF1E-14C9-3E58-C045-14008DDCDDD6}"/>
              </a:ext>
            </a:extLst>
          </p:cNvPr>
          <p:cNvSpPr/>
          <p:nvPr/>
        </p:nvSpPr>
        <p:spPr>
          <a:xfrm rot="2091145">
            <a:off x="9622713" y="1442412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2">
              <a:lumMod val="60000"/>
              <a:lumOff val="40000"/>
              <a:alpha val="98158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8C75CAC9-9DB6-FCF4-0794-3EBFA3596303}"/>
              </a:ext>
            </a:extLst>
          </p:cNvPr>
          <p:cNvSpPr/>
          <p:nvPr/>
        </p:nvSpPr>
        <p:spPr>
          <a:xfrm rot="2091145">
            <a:off x="9644750" y="740980"/>
            <a:ext cx="1950821" cy="1286521"/>
          </a:xfrm>
          <a:prstGeom prst="parallelogram">
            <a:avLst>
              <a:gd name="adj" fmla="val 42093"/>
            </a:avLst>
          </a:prstGeom>
          <a:solidFill>
            <a:schemeClr val="accent1">
              <a:alpha val="98158"/>
            </a:schemeClr>
          </a:solidFill>
          <a:ln>
            <a:noFill/>
          </a:ln>
          <a:effectLst>
            <a:softEdge rad="0"/>
          </a:effectLst>
          <a:scene3d>
            <a:camera prst="orthographicFront"/>
            <a:lightRig rig="threePt" dir="t"/>
          </a:scene3d>
          <a:sp3d prstMaterial="matte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A03401-4C7E-E868-7B8F-43E780810023}"/>
              </a:ext>
            </a:extLst>
          </p:cNvPr>
          <p:cNvSpPr txBox="1"/>
          <p:nvPr/>
        </p:nvSpPr>
        <p:spPr>
          <a:xfrm>
            <a:off x="7879730" y="1176552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2FA1261-DAAF-57B1-4681-022AC49B6BED}"/>
              </a:ext>
            </a:extLst>
          </p:cNvPr>
          <p:cNvSpPr txBox="1"/>
          <p:nvPr/>
        </p:nvSpPr>
        <p:spPr>
          <a:xfrm>
            <a:off x="7879730" y="1864767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Aesthetics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B3F3DB-7C5F-5793-7697-15844BF6DD98}"/>
              </a:ext>
            </a:extLst>
          </p:cNvPr>
          <p:cNvSpPr txBox="1"/>
          <p:nvPr/>
        </p:nvSpPr>
        <p:spPr>
          <a:xfrm>
            <a:off x="7879730" y="2550025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Geometries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9E71A3-274A-A220-30EE-504C158C8CD5}"/>
              </a:ext>
            </a:extLst>
          </p:cNvPr>
          <p:cNvSpPr txBox="1"/>
          <p:nvPr/>
        </p:nvSpPr>
        <p:spPr>
          <a:xfrm>
            <a:off x="7879730" y="3210116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Statistics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AC77E2-2C02-D91C-A2A6-FCC1A5BC78C5}"/>
              </a:ext>
            </a:extLst>
          </p:cNvPr>
          <p:cNvSpPr txBox="1"/>
          <p:nvPr/>
        </p:nvSpPr>
        <p:spPr>
          <a:xfrm>
            <a:off x="7879730" y="4003994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Facets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30095-1D5C-1017-010D-8C735B5D03E1}"/>
              </a:ext>
            </a:extLst>
          </p:cNvPr>
          <p:cNvSpPr txBox="1"/>
          <p:nvPr/>
        </p:nvSpPr>
        <p:spPr>
          <a:xfrm>
            <a:off x="7879730" y="4786820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Themes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47172FD9-066A-7BE9-B793-BC5DF5F071BC}"/>
              </a:ext>
            </a:extLst>
          </p:cNvPr>
          <p:cNvSpPr/>
          <p:nvPr/>
        </p:nvSpPr>
        <p:spPr>
          <a:xfrm rot="1070933" flipH="1">
            <a:off x="9522334" y="5507316"/>
            <a:ext cx="1275923" cy="802371"/>
          </a:xfrm>
          <a:custGeom>
            <a:avLst/>
            <a:gdLst>
              <a:gd name="connsiteX0" fmla="*/ 0 w 1189973"/>
              <a:gd name="connsiteY0" fmla="*/ 0 h 887097"/>
              <a:gd name="connsiteX1" fmla="*/ 231732 w 1189973"/>
              <a:gd name="connsiteY1" fmla="*/ 776614 h 887097"/>
              <a:gd name="connsiteX2" fmla="*/ 1189973 w 1189973"/>
              <a:gd name="connsiteY2" fmla="*/ 864296 h 887097"/>
              <a:gd name="connsiteX0" fmla="*/ 0 w 1189973"/>
              <a:gd name="connsiteY0" fmla="*/ 0 h 877003"/>
              <a:gd name="connsiteX1" fmla="*/ 269310 w 1189973"/>
              <a:gd name="connsiteY1" fmla="*/ 739036 h 877003"/>
              <a:gd name="connsiteX2" fmla="*/ 1189973 w 1189973"/>
              <a:gd name="connsiteY2" fmla="*/ 864296 h 877003"/>
              <a:gd name="connsiteX0" fmla="*/ 14124 w 1204097"/>
              <a:gd name="connsiteY0" fmla="*/ 0 h 877003"/>
              <a:gd name="connsiteX1" fmla="*/ 283434 w 1204097"/>
              <a:gd name="connsiteY1" fmla="*/ 739036 h 877003"/>
              <a:gd name="connsiteX2" fmla="*/ 1204097 w 1204097"/>
              <a:gd name="connsiteY2" fmla="*/ 864296 h 877003"/>
              <a:gd name="connsiteX0" fmla="*/ 14124 w 1204097"/>
              <a:gd name="connsiteY0" fmla="*/ 0 h 923925"/>
              <a:gd name="connsiteX1" fmla="*/ 283434 w 1204097"/>
              <a:gd name="connsiteY1" fmla="*/ 739036 h 923925"/>
              <a:gd name="connsiteX2" fmla="*/ 1204097 w 1204097"/>
              <a:gd name="connsiteY2" fmla="*/ 864296 h 923925"/>
              <a:gd name="connsiteX0" fmla="*/ 14124 w 1204097"/>
              <a:gd name="connsiteY0" fmla="*/ 0 h 962540"/>
              <a:gd name="connsiteX1" fmla="*/ 283434 w 1204097"/>
              <a:gd name="connsiteY1" fmla="*/ 739036 h 962540"/>
              <a:gd name="connsiteX2" fmla="*/ 1204097 w 1204097"/>
              <a:gd name="connsiteY2" fmla="*/ 864296 h 962540"/>
              <a:gd name="connsiteX0" fmla="*/ 14124 w 1197922"/>
              <a:gd name="connsiteY0" fmla="*/ 0 h 962540"/>
              <a:gd name="connsiteX1" fmla="*/ 283434 w 1197922"/>
              <a:gd name="connsiteY1" fmla="*/ 739036 h 962540"/>
              <a:gd name="connsiteX2" fmla="*/ 1197922 w 1197922"/>
              <a:gd name="connsiteY2" fmla="*/ 864296 h 962540"/>
              <a:gd name="connsiteX0" fmla="*/ 14124 w 1197922"/>
              <a:gd name="connsiteY0" fmla="*/ 0 h 987284"/>
              <a:gd name="connsiteX1" fmla="*/ 283434 w 1197922"/>
              <a:gd name="connsiteY1" fmla="*/ 739036 h 987284"/>
              <a:gd name="connsiteX2" fmla="*/ 1197922 w 1197922"/>
              <a:gd name="connsiteY2" fmla="*/ 864296 h 987284"/>
              <a:gd name="connsiteX0" fmla="*/ 24102 w 1207900"/>
              <a:gd name="connsiteY0" fmla="*/ 0 h 1007726"/>
              <a:gd name="connsiteX1" fmla="*/ 206965 w 1207900"/>
              <a:gd name="connsiteY1" fmla="*/ 794442 h 1007726"/>
              <a:gd name="connsiteX2" fmla="*/ 1207900 w 1207900"/>
              <a:gd name="connsiteY2" fmla="*/ 864296 h 1007726"/>
              <a:gd name="connsiteX0" fmla="*/ 34815 w 1218613"/>
              <a:gd name="connsiteY0" fmla="*/ 0 h 1007726"/>
              <a:gd name="connsiteX1" fmla="*/ 217678 w 1218613"/>
              <a:gd name="connsiteY1" fmla="*/ 794442 h 1007726"/>
              <a:gd name="connsiteX2" fmla="*/ 1218613 w 1218613"/>
              <a:gd name="connsiteY2" fmla="*/ 864296 h 1007726"/>
              <a:gd name="connsiteX0" fmla="*/ 46698 w 1230496"/>
              <a:gd name="connsiteY0" fmla="*/ 0 h 1036808"/>
              <a:gd name="connsiteX1" fmla="*/ 180162 w 1230496"/>
              <a:gd name="connsiteY1" fmla="*/ 857763 h 1036808"/>
              <a:gd name="connsiteX2" fmla="*/ 1230496 w 1230496"/>
              <a:gd name="connsiteY2" fmla="*/ 864296 h 1036808"/>
              <a:gd name="connsiteX0" fmla="*/ 28281 w 1212079"/>
              <a:gd name="connsiteY0" fmla="*/ 0 h 1036809"/>
              <a:gd name="connsiteX1" fmla="*/ 161745 w 1212079"/>
              <a:gd name="connsiteY1" fmla="*/ 857763 h 1036809"/>
              <a:gd name="connsiteX2" fmla="*/ 1212079 w 1212079"/>
              <a:gd name="connsiteY2" fmla="*/ 864296 h 1036809"/>
              <a:gd name="connsiteX0" fmla="*/ 28281 w 1212079"/>
              <a:gd name="connsiteY0" fmla="*/ 0 h 1022102"/>
              <a:gd name="connsiteX1" fmla="*/ 161745 w 1212079"/>
              <a:gd name="connsiteY1" fmla="*/ 857763 h 1022102"/>
              <a:gd name="connsiteX2" fmla="*/ 1212079 w 1212079"/>
              <a:gd name="connsiteY2" fmla="*/ 864296 h 1022102"/>
              <a:gd name="connsiteX0" fmla="*/ 40951 w 1224749"/>
              <a:gd name="connsiteY0" fmla="*/ 0 h 1022102"/>
              <a:gd name="connsiteX1" fmla="*/ 174415 w 1224749"/>
              <a:gd name="connsiteY1" fmla="*/ 857763 h 1022102"/>
              <a:gd name="connsiteX2" fmla="*/ 1224749 w 1224749"/>
              <a:gd name="connsiteY2" fmla="*/ 864296 h 1022102"/>
              <a:gd name="connsiteX0" fmla="*/ 63775 w 1247573"/>
              <a:gd name="connsiteY0" fmla="*/ 0 h 1022102"/>
              <a:gd name="connsiteX1" fmla="*/ 197239 w 1247573"/>
              <a:gd name="connsiteY1" fmla="*/ 857763 h 1022102"/>
              <a:gd name="connsiteX2" fmla="*/ 1247573 w 1247573"/>
              <a:gd name="connsiteY2" fmla="*/ 864296 h 1022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7573" h="1022102">
                <a:moveTo>
                  <a:pt x="63775" y="0"/>
                </a:moveTo>
                <a:cubicBezTo>
                  <a:pt x="-19379" y="263835"/>
                  <a:pt x="-61265" y="601933"/>
                  <a:pt x="197239" y="857763"/>
                </a:cubicBezTo>
                <a:cubicBezTo>
                  <a:pt x="426441" y="1065133"/>
                  <a:pt x="854915" y="1086017"/>
                  <a:pt x="1247573" y="864296"/>
                </a:cubicBezTo>
              </a:path>
            </a:pathLst>
          </a:custGeom>
          <a:noFill/>
          <a:ln w="95250" cap="rnd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8828D9-5666-93BF-478B-E6414016C849}"/>
              </a:ext>
            </a:extLst>
          </p:cNvPr>
          <p:cNvSpPr txBox="1"/>
          <p:nvPr/>
        </p:nvSpPr>
        <p:spPr>
          <a:xfrm>
            <a:off x="7911178" y="5646941"/>
            <a:ext cx="1468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/>
              <a:t>Exporting</a:t>
            </a: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3A7B291E-C911-032B-EE54-F880560CD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112" y="1808241"/>
            <a:ext cx="508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08BA2A-A66D-1913-852A-08C410A85D6C}"/>
              </a:ext>
            </a:extLst>
          </p:cNvPr>
          <p:cNvSpPr txBox="1"/>
          <p:nvPr/>
        </p:nvSpPr>
        <p:spPr>
          <a:xfrm>
            <a:off x="5979175" y="4677409"/>
            <a:ext cx="621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494996"/>
                </a:solidFill>
              </a:rPr>
              <a:t>.pdf</a:t>
            </a:r>
          </a:p>
        </p:txBody>
      </p:sp>
    </p:spTree>
    <p:extLst>
      <p:ext uri="{BB962C8B-B14F-4D97-AF65-F5344CB8AC3E}">
        <p14:creationId xmlns:p14="http://schemas.microsoft.com/office/powerpoint/2010/main" val="3686185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549D4B-2348-7C16-002F-29570FD90468}"/>
              </a:ext>
            </a:extLst>
          </p:cNvPr>
          <p:cNvSpPr txBox="1"/>
          <p:nvPr/>
        </p:nvSpPr>
        <p:spPr>
          <a:xfrm>
            <a:off x="4258850" y="1954059"/>
            <a:ext cx="32191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Lets give it a try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12B92E-2F66-B16F-BD04-64D5AF8F5D3E}"/>
              </a:ext>
            </a:extLst>
          </p:cNvPr>
          <p:cNvSpPr txBox="1"/>
          <p:nvPr/>
        </p:nvSpPr>
        <p:spPr>
          <a:xfrm>
            <a:off x="101600" y="2394857"/>
            <a:ext cx="11393714" cy="2409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713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3B722AC-82B7-9A87-32BB-3B1B867CC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582" y="0"/>
            <a:ext cx="515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B12AEA-609D-54F4-418C-8393A6833C9A}"/>
              </a:ext>
            </a:extLst>
          </p:cNvPr>
          <p:cNvSpPr txBox="1"/>
          <p:nvPr/>
        </p:nvSpPr>
        <p:spPr>
          <a:xfrm>
            <a:off x="9197591" y="6560427"/>
            <a:ext cx="29944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github.com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/joseph-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shaw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tidytuesday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3885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49A545A-643D-69BE-E4B5-98B7DF983819}"/>
              </a:ext>
            </a:extLst>
          </p:cNvPr>
          <p:cNvSpPr txBox="1"/>
          <p:nvPr/>
        </p:nvSpPr>
        <p:spPr>
          <a:xfrm>
            <a:off x="884418" y="674557"/>
            <a:ext cx="48118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Strengths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EAA12E-7095-26D1-870A-7F276115E15D}"/>
              </a:ext>
            </a:extLst>
          </p:cNvPr>
          <p:cNvSpPr txBox="1"/>
          <p:nvPr/>
        </p:nvSpPr>
        <p:spPr>
          <a:xfrm>
            <a:off x="884418" y="1501515"/>
            <a:ext cx="481184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analysis in R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Based on Grammar of Graphics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Declarative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Succinct 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Publication ready graphics </a:t>
            </a:r>
          </a:p>
          <a:p>
            <a:r>
              <a:rPr lang="en-US" sz="2400" dirty="0"/>
              <a:t>     (or at least pretty close to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72D9C-4EAD-4A98-246B-1B9C6B1A705E}"/>
              </a:ext>
            </a:extLst>
          </p:cNvPr>
          <p:cNvSpPr txBox="1"/>
          <p:nvPr/>
        </p:nvSpPr>
        <p:spPr>
          <a:xfrm>
            <a:off x="6245900" y="674557"/>
            <a:ext cx="5681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Weaknesses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E8BEB-FB97-C824-3B8E-A90F87AB3E59}"/>
              </a:ext>
            </a:extLst>
          </p:cNvPr>
          <p:cNvSpPr txBox="1"/>
          <p:nvPr/>
        </p:nvSpPr>
        <p:spPr>
          <a:xfrm>
            <a:off x="6245900" y="1501515"/>
            <a:ext cx="48118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Not practical if you’re working in another language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Interactivity not well supported</a:t>
            </a:r>
          </a:p>
          <a:p>
            <a:pPr lvl="1"/>
            <a:r>
              <a:rPr lang="en-US" sz="2400" dirty="0"/>
              <a:t>   </a:t>
            </a:r>
          </a:p>
          <a:p>
            <a:pPr lvl="1"/>
            <a:r>
              <a:rPr lang="en-US" sz="2400" dirty="0"/>
              <a:t>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7403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1737792" y="1319514"/>
            <a:ext cx="2637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 (aka. Tidy data)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7042855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7113032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81" y="1797205"/>
            <a:ext cx="3341176" cy="262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0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BA7CD13-21C4-1D1E-893B-8424F1C02BB7}"/>
              </a:ext>
            </a:extLst>
          </p:cNvPr>
          <p:cNvSpPr txBox="1"/>
          <p:nvPr/>
        </p:nvSpPr>
        <p:spPr>
          <a:xfrm>
            <a:off x="300942" y="277792"/>
            <a:ext cx="6944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Data Format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07E550-1A1C-5C07-7264-1016B4F0DA74}"/>
              </a:ext>
            </a:extLst>
          </p:cNvPr>
          <p:cNvSpPr txBox="1"/>
          <p:nvPr/>
        </p:nvSpPr>
        <p:spPr>
          <a:xfrm>
            <a:off x="1737792" y="1319514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718BFF"/>
                </a:solidFill>
              </a:rPr>
              <a:t>Long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A275A-7A25-EA07-83E4-2260AEA5EA47}"/>
              </a:ext>
            </a:extLst>
          </p:cNvPr>
          <p:cNvSpPr txBox="1"/>
          <p:nvPr/>
        </p:nvSpPr>
        <p:spPr>
          <a:xfrm>
            <a:off x="7042855" y="1318985"/>
            <a:ext cx="2035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</a:rPr>
              <a:t>Wide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59FDA-6833-4CF0-CECE-53B98FE8F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2" b="-1"/>
          <a:stretch/>
        </p:blipFill>
        <p:spPr>
          <a:xfrm>
            <a:off x="7113032" y="1797205"/>
            <a:ext cx="3341176" cy="16317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877CABD-CE43-52F3-4B8A-DB97C5D56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7881" y="1797205"/>
            <a:ext cx="3341176" cy="262018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5EE68DE-B2C1-0E35-5190-057ACBE6C913}"/>
              </a:ext>
            </a:extLst>
          </p:cNvPr>
          <p:cNvSpPr/>
          <p:nvPr/>
        </p:nvSpPr>
        <p:spPr>
          <a:xfrm>
            <a:off x="1877881" y="3310359"/>
            <a:ext cx="3341176" cy="1107031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DC7FCE-1047-5CCA-3FB7-8F616082D2EF}"/>
              </a:ext>
            </a:extLst>
          </p:cNvPr>
          <p:cNvSpPr/>
          <p:nvPr/>
        </p:nvSpPr>
        <p:spPr>
          <a:xfrm>
            <a:off x="9345480" y="1837548"/>
            <a:ext cx="1108728" cy="158748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894829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38434</TotalTime>
  <Words>1686</Words>
  <Application>Microsoft Macintosh PowerPoint</Application>
  <PresentationFormat>Widescreen</PresentationFormat>
  <Paragraphs>389</Paragraphs>
  <Slides>56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Andale Mono</vt:lpstr>
      <vt:lpstr>Arial</vt:lpstr>
      <vt:lpstr>Calibri</vt:lpstr>
      <vt:lpstr>Calibri Light</vt:lpstr>
      <vt:lpstr>SourceSansPro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Nichols (she/her/hers)</dc:creator>
  <cp:lastModifiedBy>Lauren Nichols (she/her/hers)</cp:lastModifiedBy>
  <cp:revision>11</cp:revision>
  <cp:lastPrinted>2023-08-24T18:51:06Z</cp:lastPrinted>
  <dcterms:created xsi:type="dcterms:W3CDTF">2023-08-24T18:44:09Z</dcterms:created>
  <dcterms:modified xsi:type="dcterms:W3CDTF">2023-10-13T14:17:19Z</dcterms:modified>
</cp:coreProperties>
</file>